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4" r:id="rId8"/>
    <p:sldId id="265" r:id="rId9"/>
    <p:sldId id="288" r:id="rId10"/>
    <p:sldId id="267" r:id="rId11"/>
    <p:sldId id="289" r:id="rId12"/>
    <p:sldId id="269" r:id="rId13"/>
    <p:sldId id="290" r:id="rId14"/>
    <p:sldId id="271" r:id="rId15"/>
    <p:sldId id="291" r:id="rId16"/>
    <p:sldId id="273" r:id="rId17"/>
    <p:sldId id="292" r:id="rId18"/>
    <p:sldId id="275" r:id="rId19"/>
    <p:sldId id="293" r:id="rId20"/>
    <p:sldId id="277" r:id="rId21"/>
    <p:sldId id="294" r:id="rId22"/>
    <p:sldId id="278" r:id="rId23"/>
    <p:sldId id="295" r:id="rId24"/>
    <p:sldId id="279" r:id="rId25"/>
    <p:sldId id="296" r:id="rId26"/>
    <p:sldId id="280" r:id="rId27"/>
    <p:sldId id="297" r:id="rId28"/>
    <p:sldId id="281" r:id="rId29"/>
    <p:sldId id="298" r:id="rId30"/>
    <p:sldId id="282" r:id="rId31"/>
    <p:sldId id="299" r:id="rId32"/>
    <p:sldId id="283" r:id="rId33"/>
    <p:sldId id="308" r:id="rId34"/>
    <p:sldId id="284" r:id="rId35"/>
    <p:sldId id="310" r:id="rId36"/>
    <p:sldId id="285" r:id="rId37"/>
    <p:sldId id="311" r:id="rId38"/>
    <p:sldId id="287" r:id="rId39"/>
    <p:sldId id="312" r:id="rId40"/>
    <p:sldId id="300" r:id="rId41"/>
    <p:sldId id="313" r:id="rId42"/>
    <p:sldId id="301" r:id="rId43"/>
    <p:sldId id="314" r:id="rId44"/>
    <p:sldId id="302" r:id="rId45"/>
    <p:sldId id="315" r:id="rId46"/>
    <p:sldId id="303" r:id="rId47"/>
    <p:sldId id="316" r:id="rId48"/>
    <p:sldId id="304" r:id="rId49"/>
    <p:sldId id="323" r:id="rId50"/>
    <p:sldId id="305" r:id="rId51"/>
    <p:sldId id="325" r:id="rId52"/>
    <p:sldId id="318" r:id="rId53"/>
    <p:sldId id="326" r:id="rId54"/>
    <p:sldId id="319" r:id="rId55"/>
    <p:sldId id="327" r:id="rId56"/>
    <p:sldId id="330" r:id="rId57"/>
    <p:sldId id="331" r:id="rId58"/>
    <p:sldId id="320" r:id="rId59"/>
    <p:sldId id="332" r:id="rId60"/>
    <p:sldId id="328" r:id="rId61"/>
    <p:sldId id="333" r:id="rId62"/>
    <p:sldId id="329" r:id="rId63"/>
    <p:sldId id="334" r:id="rId64"/>
    <p:sldId id="321" r:id="rId65"/>
    <p:sldId id="339" r:id="rId66"/>
    <p:sldId id="322" r:id="rId67"/>
    <p:sldId id="340" r:id="rId68"/>
    <p:sldId id="335" r:id="rId69"/>
    <p:sldId id="341" r:id="rId70"/>
    <p:sldId id="336" r:id="rId71"/>
    <p:sldId id="342" r:id="rId72"/>
    <p:sldId id="337" r:id="rId73"/>
    <p:sldId id="343" r:id="rId74"/>
    <p:sldId id="338" r:id="rId75"/>
    <p:sldId id="307" r:id="rId76"/>
    <p:sldId id="309" r:id="rId77"/>
    <p:sldId id="306"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FE9CB2-5AC2-4B4F-B9BD-F130A1E24855}"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E9CB2-5AC2-4B4F-B9BD-F130A1E24855}"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E9CB2-5AC2-4B4F-B9BD-F130A1E24855}"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E9CB2-5AC2-4B4F-B9BD-F130A1E24855}"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E9CB2-5AC2-4B4F-B9BD-F130A1E24855}" type="datetimeFigureOut">
              <a:rPr lang="en-US" smtClean="0"/>
              <a:t>5/8/2013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FE9CB2-5AC2-4B4F-B9BD-F130A1E24855}"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FE9CB2-5AC2-4B4F-B9BD-F130A1E24855}" type="datetimeFigureOut">
              <a:rPr lang="en-US" smtClean="0"/>
              <a:t>5/8/2013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FE9CB2-5AC2-4B4F-B9BD-F130A1E24855}" type="datetimeFigureOut">
              <a:rPr lang="en-US" smtClean="0"/>
              <a:t>5/8/2013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E9CB2-5AC2-4B4F-B9BD-F130A1E24855}" type="datetimeFigureOut">
              <a:rPr lang="en-US" smtClean="0"/>
              <a:t>5/8/2013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E9CB2-5AC2-4B4F-B9BD-F130A1E24855}"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E9CB2-5AC2-4B4F-B9BD-F130A1E24855}" type="datetimeFigureOut">
              <a:rPr lang="en-US" smtClean="0"/>
              <a:t>5/8/2013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410B7-13D8-475B-881A-F16628363E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FE9CB2-5AC2-4B4F-B9BD-F130A1E24855}" type="datetimeFigureOut">
              <a:rPr lang="en-US" smtClean="0"/>
              <a:t>5/8/2013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410B7-13D8-475B-881A-F16628363E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Earth/Environmental Science </a:t>
            </a:r>
            <a:br>
              <a:rPr lang="en-US" dirty="0" smtClean="0"/>
            </a:br>
            <a:r>
              <a:rPr lang="en-US" dirty="0" smtClean="0"/>
              <a:t>MSL Exam Review </a:t>
            </a:r>
            <a:endParaRPr lang="en-US" dirty="0"/>
          </a:p>
        </p:txBody>
      </p:sp>
      <p:sp>
        <p:nvSpPr>
          <p:cNvPr id="3" name="Subtitle 2"/>
          <p:cNvSpPr>
            <a:spLocks noGrp="1"/>
          </p:cNvSpPr>
          <p:nvPr>
            <p:ph type="subTitle" idx="1"/>
          </p:nvPr>
        </p:nvSpPr>
        <p:spPr/>
        <p:txBody>
          <a:bodyPr/>
          <a:lstStyle/>
          <a:p>
            <a:r>
              <a:rPr lang="en-US" dirty="0" smtClean="0"/>
              <a:t>Sample Test Questions and Answers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1.1.4 </a:t>
            </a:r>
            <a:br>
              <a:rPr lang="en-US" dirty="0" smtClean="0"/>
            </a:br>
            <a:r>
              <a:rPr lang="en-US" dirty="0" smtClean="0"/>
              <a:t>Question #5</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How is solar energy essential to plants?</a:t>
            </a:r>
          </a:p>
          <a:p>
            <a:pPr>
              <a:buNone/>
            </a:pPr>
            <a:r>
              <a:rPr lang="en-US" dirty="0" smtClean="0"/>
              <a:t>a. Solar energy maintains the internal temperature of the plants.</a:t>
            </a:r>
          </a:p>
          <a:p>
            <a:pPr>
              <a:buNone/>
            </a:pPr>
            <a:r>
              <a:rPr lang="en-US" dirty="0" smtClean="0"/>
              <a:t>b. Solar energy is converted to chemical energy used by the plants.</a:t>
            </a:r>
          </a:p>
          <a:p>
            <a:pPr>
              <a:buNone/>
            </a:pPr>
            <a:r>
              <a:rPr lang="en-US" dirty="0" smtClean="0"/>
              <a:t>c. Solar energy signals the plants to release leaves in the fall.</a:t>
            </a:r>
          </a:p>
          <a:p>
            <a:pPr>
              <a:buNone/>
            </a:pPr>
            <a:r>
              <a:rPr lang="en-US" dirty="0" smtClean="0"/>
              <a:t>d. Solar energy regulates the consumption of oxygen by the plant.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1.1.4 </a:t>
            </a:r>
            <a:br>
              <a:rPr lang="en-US" dirty="0" smtClean="0"/>
            </a:br>
            <a:r>
              <a:rPr lang="en-US" dirty="0" smtClean="0"/>
              <a:t>Answer #5</a:t>
            </a:r>
            <a:endParaRPr lang="en-US" dirty="0"/>
          </a:p>
        </p:txBody>
      </p:sp>
      <p:sp>
        <p:nvSpPr>
          <p:cNvPr id="3" name="Content Placeholder 2"/>
          <p:cNvSpPr>
            <a:spLocks noGrp="1"/>
          </p:cNvSpPr>
          <p:nvPr>
            <p:ph idx="1"/>
          </p:nvPr>
        </p:nvSpPr>
        <p:spPr/>
        <p:txBody>
          <a:bodyPr>
            <a:normAutofit/>
          </a:bodyPr>
          <a:lstStyle/>
          <a:p>
            <a:pPr>
              <a:buNone/>
            </a:pPr>
            <a:r>
              <a:rPr lang="en-US" dirty="0" smtClean="0"/>
              <a:t>How is solar energy essential to plants?</a:t>
            </a:r>
          </a:p>
          <a:p>
            <a:pPr>
              <a:buNone/>
            </a:pPr>
            <a:endParaRPr lang="en-US" dirty="0" smtClean="0"/>
          </a:p>
          <a:p>
            <a:pPr>
              <a:buNone/>
            </a:pPr>
            <a:r>
              <a:rPr lang="en-US" b="1" dirty="0" smtClean="0"/>
              <a:t>b. Solar energy is converted to chemical energy used by the plants.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1.1.4</a:t>
            </a:r>
            <a:br>
              <a:rPr lang="en-US" dirty="0" smtClean="0"/>
            </a:br>
            <a:r>
              <a:rPr lang="en-US" dirty="0" smtClean="0"/>
              <a:t>Question #6</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How does the sun’s energy affect food webs on Earth?</a:t>
            </a:r>
          </a:p>
          <a:p>
            <a:pPr>
              <a:buNone/>
            </a:pPr>
            <a:r>
              <a:rPr lang="en-US" dirty="0" smtClean="0"/>
              <a:t>a. The ultraviolet radiation of the sun generates ozone for plants to support all life.</a:t>
            </a:r>
          </a:p>
          <a:p>
            <a:pPr>
              <a:buNone/>
            </a:pPr>
            <a:r>
              <a:rPr lang="en-US" dirty="0" smtClean="0"/>
              <a:t>b. The wavelengths of visible light stimulate plant cells to </a:t>
            </a:r>
          </a:p>
          <a:p>
            <a:pPr>
              <a:buNone/>
            </a:pPr>
            <a:r>
              <a:rPr lang="en-US" dirty="0" smtClean="0"/>
              <a:t>	produce energy compounds by photosynthesis.</a:t>
            </a:r>
          </a:p>
          <a:p>
            <a:pPr>
              <a:buNone/>
            </a:pPr>
            <a:r>
              <a:rPr lang="en-US" dirty="0" smtClean="0"/>
              <a:t>c. The microwaves emitted by the sun stimulate animal </a:t>
            </a:r>
          </a:p>
          <a:p>
            <a:pPr>
              <a:buNone/>
            </a:pPr>
            <a:r>
              <a:rPr lang="en-US" dirty="0" smtClean="0"/>
              <a:t>	reproduction in the rainforest.</a:t>
            </a:r>
          </a:p>
          <a:p>
            <a:pPr>
              <a:buNone/>
            </a:pPr>
            <a:r>
              <a:rPr lang="en-US" dirty="0" smtClean="0"/>
              <a:t>d. The infrared radiation reflected from the Earth’s surface drives the carbon, oxygen, and nitrogen cycles.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1.1.4</a:t>
            </a:r>
            <a:br>
              <a:rPr lang="en-US" dirty="0" smtClean="0"/>
            </a:br>
            <a:r>
              <a:rPr lang="en-US" dirty="0" smtClean="0"/>
              <a:t>Answer #6</a:t>
            </a:r>
            <a:r>
              <a:rPr lang="en-US" dirty="0" smtClean="0"/>
              <a:t> </a:t>
            </a:r>
            <a:endParaRPr lang="en-US" dirty="0"/>
          </a:p>
        </p:txBody>
      </p:sp>
      <p:sp>
        <p:nvSpPr>
          <p:cNvPr id="3" name="Content Placeholder 2"/>
          <p:cNvSpPr>
            <a:spLocks noGrp="1"/>
          </p:cNvSpPr>
          <p:nvPr>
            <p:ph idx="1"/>
          </p:nvPr>
        </p:nvSpPr>
        <p:spPr/>
        <p:txBody>
          <a:bodyPr>
            <a:normAutofit/>
          </a:bodyPr>
          <a:lstStyle/>
          <a:p>
            <a:pPr>
              <a:buNone/>
            </a:pPr>
            <a:r>
              <a:rPr lang="en-US" dirty="0" smtClean="0"/>
              <a:t>How does the sun’s energy affect food webs on Earth?</a:t>
            </a:r>
          </a:p>
          <a:p>
            <a:pPr>
              <a:buNone/>
            </a:pPr>
            <a:endParaRPr lang="en-US" dirty="0" smtClean="0"/>
          </a:p>
          <a:p>
            <a:pPr>
              <a:buNone/>
            </a:pPr>
            <a:r>
              <a:rPr lang="en-US" b="1" dirty="0" smtClean="0"/>
              <a:t>b. The wavelengths of visible light stimulate plant cells to produce energy compounds by photosynthesis.</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2.1.1</a:t>
            </a:r>
            <a:br>
              <a:rPr lang="en-US" dirty="0" smtClean="0"/>
            </a:br>
            <a:r>
              <a:rPr lang="en-US" dirty="0" smtClean="0"/>
              <a:t>Question #7</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How does the </a:t>
            </a:r>
            <a:r>
              <a:rPr lang="en-US" dirty="0" err="1" smtClean="0"/>
              <a:t>subduction</a:t>
            </a:r>
            <a:r>
              <a:rPr lang="en-US" dirty="0" smtClean="0"/>
              <a:t> of crustal plates influence the rock cycle?</a:t>
            </a:r>
          </a:p>
          <a:p>
            <a:pPr>
              <a:buNone/>
            </a:pPr>
            <a:r>
              <a:rPr lang="en-US" dirty="0" smtClean="0"/>
              <a:t>a. The processes of heating and melting of rock layers form the parent material for igneous rock.</a:t>
            </a:r>
          </a:p>
          <a:p>
            <a:pPr>
              <a:buNone/>
            </a:pPr>
            <a:r>
              <a:rPr lang="en-US" dirty="0" smtClean="0"/>
              <a:t>b. The processes of cementing and compaction form sedimentary rock.</a:t>
            </a:r>
          </a:p>
          <a:p>
            <a:pPr>
              <a:buNone/>
            </a:pPr>
            <a:r>
              <a:rPr lang="en-US" dirty="0" smtClean="0"/>
              <a:t>c. The parent material is provided for weathering and erosion.</a:t>
            </a:r>
          </a:p>
          <a:p>
            <a:pPr>
              <a:buNone/>
            </a:pPr>
            <a:r>
              <a:rPr lang="en-US" dirty="0" smtClean="0"/>
              <a:t>d. The intense heat and pressure forms metamorphic rock.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2.1.1</a:t>
            </a:r>
            <a:br>
              <a:rPr lang="en-US" dirty="0" smtClean="0"/>
            </a:br>
            <a:r>
              <a:rPr lang="en-US" dirty="0" smtClean="0"/>
              <a:t>Answer #7</a:t>
            </a:r>
            <a:endParaRPr lang="en-US" dirty="0"/>
          </a:p>
        </p:txBody>
      </p:sp>
      <p:sp>
        <p:nvSpPr>
          <p:cNvPr id="3" name="Content Placeholder 2"/>
          <p:cNvSpPr>
            <a:spLocks noGrp="1"/>
          </p:cNvSpPr>
          <p:nvPr>
            <p:ph idx="1"/>
          </p:nvPr>
        </p:nvSpPr>
        <p:spPr/>
        <p:txBody>
          <a:bodyPr>
            <a:normAutofit/>
          </a:bodyPr>
          <a:lstStyle/>
          <a:p>
            <a:pPr>
              <a:buNone/>
            </a:pPr>
            <a:r>
              <a:rPr lang="en-US" dirty="0" smtClean="0"/>
              <a:t>How does the </a:t>
            </a:r>
            <a:r>
              <a:rPr lang="en-US" dirty="0" err="1" smtClean="0"/>
              <a:t>subduction</a:t>
            </a:r>
            <a:r>
              <a:rPr lang="en-US" dirty="0" smtClean="0"/>
              <a:t> of crustal plates influence the rock cycle?</a:t>
            </a:r>
          </a:p>
          <a:p>
            <a:pPr>
              <a:buNone/>
            </a:pPr>
            <a:endParaRPr lang="en-US" dirty="0" smtClean="0"/>
          </a:p>
          <a:p>
            <a:pPr>
              <a:buNone/>
            </a:pPr>
            <a:r>
              <a:rPr lang="en-US" b="1" dirty="0" smtClean="0"/>
              <a:t>a. The processes of heating and melting of rock layers form the parent material for igneous rock.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2.1.2 </a:t>
            </a:r>
            <a:br>
              <a:rPr lang="en-US" dirty="0" smtClean="0"/>
            </a:br>
            <a:r>
              <a:rPr lang="en-US" dirty="0" smtClean="0"/>
              <a:t>Question # 8</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Why are seismic waves of an earthquake more strongly felt at the epicenter of an earthquake?</a:t>
            </a:r>
          </a:p>
          <a:p>
            <a:pPr>
              <a:buNone/>
            </a:pPr>
            <a:r>
              <a:rPr lang="en-US" dirty="0" smtClean="0"/>
              <a:t>a. because millions of small movements of the crust occur here</a:t>
            </a:r>
          </a:p>
          <a:p>
            <a:pPr>
              <a:buNone/>
            </a:pPr>
            <a:r>
              <a:rPr lang="en-US" dirty="0" smtClean="0"/>
              <a:t>b. because most faults converge at the epicenter</a:t>
            </a:r>
          </a:p>
          <a:p>
            <a:pPr>
              <a:buNone/>
            </a:pPr>
            <a:r>
              <a:rPr lang="en-US" dirty="0" smtClean="0"/>
              <a:t>c. because the epicenter is directly above the focus, the place inside the earth where the earthquake starts</a:t>
            </a:r>
          </a:p>
          <a:p>
            <a:pPr>
              <a:buNone/>
            </a:pPr>
            <a:r>
              <a:rPr lang="en-US" dirty="0" smtClean="0"/>
              <a:t>d. because crustal plates rise and fall with the ocean tides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2.1.2 </a:t>
            </a:r>
            <a:br>
              <a:rPr lang="en-US" dirty="0" smtClean="0"/>
            </a:br>
            <a:r>
              <a:rPr lang="en-US" dirty="0" smtClean="0"/>
              <a:t>Answer # 8</a:t>
            </a:r>
            <a:endParaRPr lang="en-US" dirty="0"/>
          </a:p>
        </p:txBody>
      </p:sp>
      <p:sp>
        <p:nvSpPr>
          <p:cNvPr id="3" name="Content Placeholder 2"/>
          <p:cNvSpPr>
            <a:spLocks noGrp="1"/>
          </p:cNvSpPr>
          <p:nvPr>
            <p:ph idx="1"/>
          </p:nvPr>
        </p:nvSpPr>
        <p:spPr/>
        <p:txBody>
          <a:bodyPr>
            <a:normAutofit/>
          </a:bodyPr>
          <a:lstStyle/>
          <a:p>
            <a:pPr>
              <a:buNone/>
            </a:pPr>
            <a:r>
              <a:rPr lang="en-US" dirty="0" smtClean="0"/>
              <a:t>Why are seismic waves of an earthquake more strongly felt at the epicenter of an earthquake?</a:t>
            </a:r>
          </a:p>
          <a:p>
            <a:pPr>
              <a:buNone/>
            </a:pPr>
            <a:endParaRPr lang="en-US" dirty="0" smtClean="0"/>
          </a:p>
          <a:p>
            <a:pPr>
              <a:buNone/>
            </a:pPr>
            <a:r>
              <a:rPr lang="en-US" b="1" dirty="0" smtClean="0"/>
              <a:t>c. because the epicenter is directly above the focus, the place inside the earth where the earthquake starts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SL test image fault sedimentary strata.bmp"/>
          <p:cNvPicPr>
            <a:picLocks noChangeAspect="1"/>
          </p:cNvPicPr>
          <p:nvPr/>
        </p:nvPicPr>
        <p:blipFill>
          <a:blip r:embed="rId2" cstate="print"/>
          <a:stretch>
            <a:fillRect/>
          </a:stretch>
        </p:blipFill>
        <p:spPr>
          <a:xfrm>
            <a:off x="3200400" y="1219200"/>
            <a:ext cx="5105400" cy="4084320"/>
          </a:xfrm>
          <a:prstGeom prst="rect">
            <a:avLst/>
          </a:prstGeom>
        </p:spPr>
      </p:pic>
      <p:sp>
        <p:nvSpPr>
          <p:cNvPr id="2" name="Title 1"/>
          <p:cNvSpPr>
            <a:spLocks noGrp="1"/>
          </p:cNvSpPr>
          <p:nvPr>
            <p:ph type="title"/>
          </p:nvPr>
        </p:nvSpPr>
        <p:spPr/>
        <p:txBody>
          <a:bodyPr>
            <a:normAutofit fontScale="90000"/>
          </a:bodyPr>
          <a:lstStyle/>
          <a:p>
            <a:r>
              <a:rPr lang="en-US" dirty="0" smtClean="0"/>
              <a:t>Goal </a:t>
            </a:r>
            <a:r>
              <a:rPr lang="en-US" dirty="0" smtClean="0"/>
              <a:t>2.1.2 </a:t>
            </a:r>
            <a:br>
              <a:rPr lang="en-US" dirty="0" smtClean="0"/>
            </a:br>
            <a:r>
              <a:rPr lang="en-US" dirty="0" smtClean="0"/>
              <a:t>Question #9</a:t>
            </a:r>
            <a:endParaRPr lang="en-US" dirty="0"/>
          </a:p>
        </p:txBody>
      </p:sp>
      <p:sp>
        <p:nvSpPr>
          <p:cNvPr id="3" name="Content Placeholder 2"/>
          <p:cNvSpPr>
            <a:spLocks noGrp="1"/>
          </p:cNvSpPr>
          <p:nvPr>
            <p:ph idx="1"/>
          </p:nvPr>
        </p:nvSpPr>
        <p:spPr>
          <a:xfrm>
            <a:off x="762000" y="1676400"/>
            <a:ext cx="8229600" cy="5029200"/>
          </a:xfrm>
        </p:spPr>
        <p:txBody>
          <a:bodyPr>
            <a:normAutofit lnSpcReduction="10000"/>
          </a:bodyPr>
          <a:lstStyle/>
          <a:p>
            <a:pPr>
              <a:buNone/>
            </a:pPr>
            <a:r>
              <a:rPr lang="en-US" dirty="0" smtClean="0"/>
              <a:t>Approximately when did the fault occur?</a:t>
            </a:r>
          </a:p>
          <a:p>
            <a:pPr>
              <a:buNone/>
            </a:pPr>
            <a:endParaRPr lang="en-US" dirty="0" smtClean="0"/>
          </a:p>
          <a:p>
            <a:pPr>
              <a:buNone/>
            </a:pPr>
            <a:endParaRPr lang="en-US" dirty="0" smtClean="0"/>
          </a:p>
          <a:p>
            <a:pPr>
              <a:buNone/>
            </a:pPr>
            <a:endParaRPr lang="en-US" dirty="0" smtClean="0"/>
          </a:p>
          <a:p>
            <a:pPr>
              <a:buNone/>
            </a:pPr>
            <a:r>
              <a:rPr lang="en-US" dirty="0" smtClean="0"/>
              <a:t>a) after layer B was deposited</a:t>
            </a:r>
          </a:p>
          <a:p>
            <a:pPr>
              <a:buNone/>
            </a:pPr>
            <a:r>
              <a:rPr lang="en-US" dirty="0" smtClean="0"/>
              <a:t>b) after layer C was deposited</a:t>
            </a:r>
          </a:p>
          <a:p>
            <a:pPr>
              <a:buNone/>
            </a:pPr>
            <a:r>
              <a:rPr lang="en-US" dirty="0" smtClean="0"/>
              <a:t>c) after layer D was deposited </a:t>
            </a:r>
          </a:p>
          <a:p>
            <a:pPr>
              <a:buNone/>
            </a:pPr>
            <a:r>
              <a:rPr lang="en-US" dirty="0" smtClean="0"/>
              <a:t>d) prior to all the deposition of all sedimentary strata</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SL test image fault sedimentary strata.bmp"/>
          <p:cNvPicPr>
            <a:picLocks noChangeAspect="1"/>
          </p:cNvPicPr>
          <p:nvPr/>
        </p:nvPicPr>
        <p:blipFill>
          <a:blip r:embed="rId2" cstate="print"/>
          <a:stretch>
            <a:fillRect/>
          </a:stretch>
        </p:blipFill>
        <p:spPr>
          <a:xfrm>
            <a:off x="3200400" y="1219200"/>
            <a:ext cx="5105400" cy="4084320"/>
          </a:xfrm>
          <a:prstGeom prst="rect">
            <a:avLst/>
          </a:prstGeom>
        </p:spPr>
      </p:pic>
      <p:sp>
        <p:nvSpPr>
          <p:cNvPr id="2" name="Title 1"/>
          <p:cNvSpPr>
            <a:spLocks noGrp="1"/>
          </p:cNvSpPr>
          <p:nvPr>
            <p:ph type="title"/>
          </p:nvPr>
        </p:nvSpPr>
        <p:spPr/>
        <p:txBody>
          <a:bodyPr>
            <a:normAutofit fontScale="90000"/>
          </a:bodyPr>
          <a:lstStyle/>
          <a:p>
            <a:r>
              <a:rPr lang="en-US" dirty="0" smtClean="0"/>
              <a:t>Goal </a:t>
            </a:r>
            <a:r>
              <a:rPr lang="en-US" dirty="0" smtClean="0"/>
              <a:t>2.1.2 </a:t>
            </a:r>
            <a:br>
              <a:rPr lang="en-US" dirty="0" smtClean="0"/>
            </a:br>
            <a:r>
              <a:rPr lang="en-US" dirty="0" smtClean="0"/>
              <a:t>Answer #9</a:t>
            </a:r>
            <a:endParaRPr lang="en-US" dirty="0"/>
          </a:p>
        </p:txBody>
      </p:sp>
      <p:sp>
        <p:nvSpPr>
          <p:cNvPr id="3" name="Content Placeholder 2"/>
          <p:cNvSpPr>
            <a:spLocks noGrp="1"/>
          </p:cNvSpPr>
          <p:nvPr>
            <p:ph idx="1"/>
          </p:nvPr>
        </p:nvSpPr>
        <p:spPr>
          <a:xfrm>
            <a:off x="762000" y="1676400"/>
            <a:ext cx="8229600" cy="5029200"/>
          </a:xfrm>
        </p:spPr>
        <p:txBody>
          <a:bodyPr>
            <a:normAutofit/>
          </a:bodyPr>
          <a:lstStyle/>
          <a:p>
            <a:pPr>
              <a:buNone/>
            </a:pPr>
            <a:r>
              <a:rPr lang="en-US" dirty="0" smtClean="0"/>
              <a:t>Approximately when did the fault occur?</a:t>
            </a:r>
          </a:p>
          <a:p>
            <a:pPr>
              <a:buNone/>
            </a:pPr>
            <a:endParaRPr lang="en-US" dirty="0" smtClean="0"/>
          </a:p>
          <a:p>
            <a:pPr>
              <a:buNone/>
            </a:pPr>
            <a:endParaRPr lang="en-US" dirty="0" smtClean="0"/>
          </a:p>
          <a:p>
            <a:pPr>
              <a:buNone/>
            </a:pPr>
            <a:endParaRPr lang="en-US" dirty="0" smtClean="0"/>
          </a:p>
          <a:p>
            <a:pPr>
              <a:buNone/>
            </a:pPr>
            <a:r>
              <a:rPr lang="en-US" b="1" dirty="0" smtClean="0"/>
              <a:t>a) after layer B was deposited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1.1.1 </a:t>
            </a:r>
            <a:br>
              <a:rPr lang="en-US" dirty="0" smtClean="0"/>
            </a:br>
            <a:r>
              <a:rPr lang="en-US" dirty="0" smtClean="0"/>
              <a:t>Question #1</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Why does Earth experience precession?</a:t>
            </a:r>
          </a:p>
          <a:p>
            <a:pPr>
              <a:buNone/>
            </a:pPr>
            <a:r>
              <a:rPr lang="en-US" dirty="0" smtClean="0"/>
              <a:t>a. because the Earth revolves around the sun every 365 days</a:t>
            </a:r>
          </a:p>
          <a:p>
            <a:pPr>
              <a:buNone/>
            </a:pPr>
            <a:r>
              <a:rPr lang="en-US" dirty="0" smtClean="0"/>
              <a:t>b. because of the movement of the circumpolar stars and Polaris</a:t>
            </a:r>
          </a:p>
          <a:p>
            <a:pPr>
              <a:buNone/>
            </a:pPr>
            <a:r>
              <a:rPr lang="en-US" dirty="0" smtClean="0"/>
              <a:t>c. because the Earth is the third planet from the sun</a:t>
            </a:r>
          </a:p>
          <a:p>
            <a:pPr>
              <a:buNone/>
            </a:pPr>
            <a:r>
              <a:rPr lang="en-US" dirty="0" smtClean="0"/>
              <a:t>d. because the plane of the moon’s orbit is tilted from the Earth’s elliptical plane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2.1.3 </a:t>
            </a:r>
            <a:br>
              <a:rPr lang="en-US" dirty="0" smtClean="0"/>
            </a:br>
            <a:r>
              <a:rPr lang="en-US" dirty="0" smtClean="0"/>
              <a:t>Question # 10</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Why are wind, water, and gravity major agents of erosion rather than </a:t>
            </a:r>
          </a:p>
          <a:p>
            <a:pPr>
              <a:buNone/>
            </a:pPr>
            <a:r>
              <a:rPr lang="en-US" dirty="0" smtClean="0"/>
              <a:t>weathering?</a:t>
            </a:r>
          </a:p>
          <a:p>
            <a:pPr>
              <a:buNone/>
            </a:pPr>
            <a:r>
              <a:rPr lang="en-US" dirty="0" smtClean="0"/>
              <a:t>a. because weathering is often limited to physical changes in earth </a:t>
            </a:r>
          </a:p>
          <a:p>
            <a:pPr>
              <a:buNone/>
            </a:pPr>
            <a:r>
              <a:rPr lang="en-US" dirty="0" smtClean="0"/>
              <a:t>	materials</a:t>
            </a:r>
          </a:p>
          <a:p>
            <a:pPr>
              <a:buNone/>
            </a:pPr>
            <a:r>
              <a:rPr lang="en-US" dirty="0" smtClean="0"/>
              <a:t>b. because weathering is often limited to chemical changes in earth </a:t>
            </a:r>
          </a:p>
          <a:p>
            <a:pPr>
              <a:buNone/>
            </a:pPr>
            <a:r>
              <a:rPr lang="en-US" dirty="0" smtClean="0"/>
              <a:t>	materials</a:t>
            </a:r>
          </a:p>
          <a:p>
            <a:pPr>
              <a:buNone/>
            </a:pPr>
            <a:r>
              <a:rPr lang="en-US" dirty="0" smtClean="0"/>
              <a:t>c. because erosion involves the stationary processes that break down </a:t>
            </a:r>
          </a:p>
          <a:p>
            <a:pPr>
              <a:buNone/>
            </a:pPr>
            <a:r>
              <a:rPr lang="en-US" dirty="0" smtClean="0"/>
              <a:t>	rock</a:t>
            </a:r>
          </a:p>
          <a:p>
            <a:pPr>
              <a:buNone/>
            </a:pPr>
            <a:r>
              <a:rPr lang="en-US" dirty="0" smtClean="0"/>
              <a:t>d. because erosion involves movement of earth materials from </a:t>
            </a:r>
          </a:p>
          <a:p>
            <a:pPr>
              <a:buNone/>
            </a:pPr>
            <a:r>
              <a:rPr lang="en-US" dirty="0" smtClean="0"/>
              <a:t>	one location to another</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2.1.3 </a:t>
            </a:r>
            <a:br>
              <a:rPr lang="en-US" dirty="0" smtClean="0"/>
            </a:br>
            <a:r>
              <a:rPr lang="en-US" dirty="0" smtClean="0"/>
              <a:t>Answer # 10</a:t>
            </a:r>
            <a:endParaRPr lang="en-US" dirty="0"/>
          </a:p>
        </p:txBody>
      </p:sp>
      <p:sp>
        <p:nvSpPr>
          <p:cNvPr id="3" name="Content Placeholder 2"/>
          <p:cNvSpPr>
            <a:spLocks noGrp="1"/>
          </p:cNvSpPr>
          <p:nvPr>
            <p:ph idx="1"/>
          </p:nvPr>
        </p:nvSpPr>
        <p:spPr/>
        <p:txBody>
          <a:bodyPr>
            <a:normAutofit/>
          </a:bodyPr>
          <a:lstStyle/>
          <a:p>
            <a:pPr>
              <a:buNone/>
            </a:pPr>
            <a:r>
              <a:rPr lang="en-US" dirty="0" smtClean="0"/>
              <a:t>Why are wind, water, and gravity major agents of erosion rather than weathering?</a:t>
            </a:r>
          </a:p>
          <a:p>
            <a:pPr>
              <a:buNone/>
            </a:pPr>
            <a:r>
              <a:rPr lang="en-US" b="1" dirty="0" smtClean="0"/>
              <a:t>d. because erosion involves movement of earth materials from one location to another</a:t>
            </a:r>
            <a:endParaRPr lang="en-US"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2.1.3 </a:t>
            </a:r>
            <a:br>
              <a:rPr lang="en-US" dirty="0" smtClean="0"/>
            </a:br>
            <a:r>
              <a:rPr lang="en-US" dirty="0" smtClean="0"/>
              <a:t>Question #11</a:t>
            </a:r>
            <a:endParaRPr lang="en-US" dirty="0"/>
          </a:p>
        </p:txBody>
      </p:sp>
      <p:sp>
        <p:nvSpPr>
          <p:cNvPr id="3" name="Content Placeholder 2"/>
          <p:cNvSpPr>
            <a:spLocks noGrp="1"/>
          </p:cNvSpPr>
          <p:nvPr>
            <p:ph idx="1"/>
          </p:nvPr>
        </p:nvSpPr>
        <p:spPr/>
        <p:txBody>
          <a:bodyPr>
            <a:normAutofit/>
          </a:bodyPr>
          <a:lstStyle/>
          <a:p>
            <a:pPr>
              <a:buNone/>
            </a:pPr>
            <a:r>
              <a:rPr lang="en-US" dirty="0" smtClean="0"/>
              <a:t>From a scientific perspective, which of the following sequences of action is the best way to solve the problem of wetland erosion? </a:t>
            </a:r>
          </a:p>
          <a:p>
            <a:pPr>
              <a:buNone/>
            </a:pPr>
            <a:r>
              <a:rPr lang="en-US" dirty="0" smtClean="0"/>
              <a:t>a. add sediments, plantings, monitor plantings</a:t>
            </a:r>
          </a:p>
          <a:p>
            <a:pPr>
              <a:buNone/>
            </a:pPr>
            <a:r>
              <a:rPr lang="en-US" dirty="0" smtClean="0"/>
              <a:t>b. dredging, sand bags, plantings</a:t>
            </a:r>
          </a:p>
          <a:p>
            <a:pPr>
              <a:buNone/>
            </a:pPr>
            <a:r>
              <a:rPr lang="en-US" dirty="0" smtClean="0"/>
              <a:t>c. dredging, hard stabilization, plantings</a:t>
            </a:r>
          </a:p>
          <a:p>
            <a:pPr>
              <a:buNone/>
            </a:pPr>
            <a:r>
              <a:rPr lang="en-US" dirty="0" smtClean="0"/>
              <a:t>d. hard stabilization, sediment transport, pesticide treatment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2.1.3 </a:t>
            </a:r>
            <a:br>
              <a:rPr lang="en-US" dirty="0" smtClean="0"/>
            </a:br>
            <a:r>
              <a:rPr lang="en-US" dirty="0" smtClean="0"/>
              <a:t>Answer #11</a:t>
            </a:r>
            <a:endParaRPr lang="en-US" dirty="0"/>
          </a:p>
        </p:txBody>
      </p:sp>
      <p:sp>
        <p:nvSpPr>
          <p:cNvPr id="3" name="Content Placeholder 2"/>
          <p:cNvSpPr>
            <a:spLocks noGrp="1"/>
          </p:cNvSpPr>
          <p:nvPr>
            <p:ph idx="1"/>
          </p:nvPr>
        </p:nvSpPr>
        <p:spPr/>
        <p:txBody>
          <a:bodyPr>
            <a:normAutofit/>
          </a:bodyPr>
          <a:lstStyle/>
          <a:p>
            <a:pPr>
              <a:buNone/>
            </a:pPr>
            <a:r>
              <a:rPr lang="en-US" dirty="0" smtClean="0"/>
              <a:t>From a scientific perspective, which of the following sequences of action is the best way to solve the problem of wetland erosion? </a:t>
            </a:r>
          </a:p>
          <a:p>
            <a:pPr>
              <a:buNone/>
            </a:pPr>
            <a:endParaRPr lang="en-US" dirty="0" smtClean="0"/>
          </a:p>
          <a:p>
            <a:pPr>
              <a:buNone/>
            </a:pPr>
            <a:r>
              <a:rPr lang="en-US" b="1" dirty="0" smtClean="0"/>
              <a:t>a. add sediments, plantings, monitor plantings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2.1.4</a:t>
            </a:r>
            <a:br>
              <a:rPr lang="en-US" dirty="0" smtClean="0"/>
            </a:br>
            <a:r>
              <a:rPr lang="en-US" dirty="0" smtClean="0"/>
              <a:t>Question #12</a:t>
            </a:r>
            <a:endParaRPr lang="en-US" dirty="0"/>
          </a:p>
        </p:txBody>
      </p:sp>
      <p:sp>
        <p:nvSpPr>
          <p:cNvPr id="3" name="Content Placeholder 2"/>
          <p:cNvSpPr>
            <a:spLocks noGrp="1"/>
          </p:cNvSpPr>
          <p:nvPr>
            <p:ph idx="1"/>
          </p:nvPr>
        </p:nvSpPr>
        <p:spPr/>
        <p:txBody>
          <a:bodyPr/>
          <a:lstStyle/>
          <a:p>
            <a:pPr>
              <a:buNone/>
            </a:pPr>
            <a:r>
              <a:rPr lang="en-US" dirty="0" smtClean="0"/>
              <a:t>Which is more likely to prevent mass-movement events?</a:t>
            </a:r>
          </a:p>
          <a:p>
            <a:pPr>
              <a:buNone/>
            </a:pPr>
            <a:r>
              <a:rPr lang="en-US" dirty="0" smtClean="0"/>
              <a:t>a. constructing buildings in stream drainage paths</a:t>
            </a:r>
          </a:p>
          <a:p>
            <a:pPr>
              <a:buNone/>
            </a:pPr>
            <a:r>
              <a:rPr lang="en-US" dirty="0" smtClean="0"/>
              <a:t>b. clear-cutting trees from the side of a mountain</a:t>
            </a:r>
          </a:p>
          <a:p>
            <a:pPr>
              <a:buNone/>
            </a:pPr>
            <a:r>
              <a:rPr lang="en-US" dirty="0" smtClean="0"/>
              <a:t>c. paving roads next to sloping hills</a:t>
            </a:r>
          </a:p>
          <a:p>
            <a:pPr>
              <a:buNone/>
            </a:pPr>
            <a:r>
              <a:rPr lang="en-US" dirty="0" smtClean="0"/>
              <a:t>d. contour plowing of crop areas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2.1.4</a:t>
            </a:r>
            <a:br>
              <a:rPr lang="en-US" dirty="0" smtClean="0"/>
            </a:br>
            <a:r>
              <a:rPr lang="en-US" dirty="0" smtClean="0"/>
              <a:t>Answer #12</a:t>
            </a:r>
            <a:endParaRPr lang="en-US" dirty="0"/>
          </a:p>
        </p:txBody>
      </p:sp>
      <p:sp>
        <p:nvSpPr>
          <p:cNvPr id="3" name="Content Placeholder 2"/>
          <p:cNvSpPr>
            <a:spLocks noGrp="1"/>
          </p:cNvSpPr>
          <p:nvPr>
            <p:ph idx="1"/>
          </p:nvPr>
        </p:nvSpPr>
        <p:spPr/>
        <p:txBody>
          <a:bodyPr/>
          <a:lstStyle/>
          <a:p>
            <a:pPr>
              <a:buNone/>
            </a:pPr>
            <a:r>
              <a:rPr lang="en-US" dirty="0" smtClean="0"/>
              <a:t>Which is more likely to prevent mass-movement events?</a:t>
            </a:r>
          </a:p>
          <a:p>
            <a:pPr>
              <a:buNone/>
            </a:pPr>
            <a:endParaRPr lang="en-US" dirty="0" smtClean="0"/>
          </a:p>
          <a:p>
            <a:pPr>
              <a:buNone/>
            </a:pPr>
            <a:r>
              <a:rPr lang="en-US" b="1" dirty="0" smtClean="0"/>
              <a:t>d. contour plowing of crop areas</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2.2.1</a:t>
            </a:r>
            <a:br>
              <a:rPr lang="en-US" dirty="0" smtClean="0"/>
            </a:br>
            <a:r>
              <a:rPr lang="en-US" dirty="0" smtClean="0"/>
              <a:t>Question #13</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How does the replacement of large land areas with concrete and asphalt affect the land?</a:t>
            </a:r>
          </a:p>
          <a:p>
            <a:pPr>
              <a:buNone/>
            </a:pPr>
            <a:r>
              <a:rPr lang="en-US" dirty="0" smtClean="0"/>
              <a:t>a. It changes the bedrock of underlying layers of soil.</a:t>
            </a:r>
          </a:p>
          <a:p>
            <a:pPr>
              <a:buNone/>
            </a:pPr>
            <a:r>
              <a:rPr lang="en-US" dirty="0" smtClean="0"/>
              <a:t>b. It prevents the dynamics of the rock cycle.</a:t>
            </a:r>
          </a:p>
          <a:p>
            <a:pPr>
              <a:buNone/>
            </a:pPr>
            <a:r>
              <a:rPr lang="en-US" dirty="0" smtClean="0"/>
              <a:t>c. It increases the amount of groundwater in porous rock.</a:t>
            </a:r>
          </a:p>
          <a:p>
            <a:pPr>
              <a:buNone/>
            </a:pPr>
            <a:r>
              <a:rPr lang="en-US" dirty="0" smtClean="0"/>
              <a:t>d. It increases erosion of sediments by increasing runoff.</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2.2.1</a:t>
            </a:r>
            <a:br>
              <a:rPr lang="en-US" dirty="0" smtClean="0"/>
            </a:br>
            <a:r>
              <a:rPr lang="en-US" dirty="0" smtClean="0"/>
              <a:t>Answer #13</a:t>
            </a:r>
            <a:endParaRPr lang="en-US" dirty="0"/>
          </a:p>
        </p:txBody>
      </p:sp>
      <p:sp>
        <p:nvSpPr>
          <p:cNvPr id="3" name="Content Placeholder 2"/>
          <p:cNvSpPr>
            <a:spLocks noGrp="1"/>
          </p:cNvSpPr>
          <p:nvPr>
            <p:ph idx="1"/>
          </p:nvPr>
        </p:nvSpPr>
        <p:spPr/>
        <p:txBody>
          <a:bodyPr>
            <a:normAutofit/>
          </a:bodyPr>
          <a:lstStyle/>
          <a:p>
            <a:pPr>
              <a:buNone/>
            </a:pPr>
            <a:r>
              <a:rPr lang="en-US" dirty="0" smtClean="0"/>
              <a:t>How does the replacement of large land areas with concrete and asphalt affect the land?</a:t>
            </a:r>
          </a:p>
          <a:p>
            <a:pPr>
              <a:buNone/>
            </a:pPr>
            <a:endParaRPr lang="en-US" dirty="0" smtClean="0"/>
          </a:p>
          <a:p>
            <a:pPr>
              <a:buNone/>
            </a:pPr>
            <a:r>
              <a:rPr lang="en-US" b="1" dirty="0" smtClean="0"/>
              <a:t>d. It increases erosion of sediments by increasing runoff.</a:t>
            </a:r>
            <a:endParaRPr lang="en-US"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2.2.2</a:t>
            </a:r>
            <a:br>
              <a:rPr lang="en-US" dirty="0" smtClean="0"/>
            </a:br>
            <a:r>
              <a:rPr lang="en-US" dirty="0" smtClean="0"/>
              <a:t>Question # 14</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Why does mining of coal and other natural resources often result in environment pollution?</a:t>
            </a:r>
          </a:p>
          <a:p>
            <a:pPr>
              <a:buNone/>
            </a:pPr>
            <a:r>
              <a:rPr lang="en-US" dirty="0" smtClean="0"/>
              <a:t>a. Mining pollutes the air near streams.</a:t>
            </a:r>
          </a:p>
          <a:p>
            <a:pPr>
              <a:buNone/>
            </a:pPr>
            <a:r>
              <a:rPr lang="en-US" dirty="0" smtClean="0"/>
              <a:t>b. Mining produces acid precipitation near streams.</a:t>
            </a:r>
          </a:p>
          <a:p>
            <a:pPr>
              <a:buNone/>
            </a:pPr>
            <a:r>
              <a:rPr lang="en-US" dirty="0" smtClean="0"/>
              <a:t>c. Mining creates waste material which can flow into streams.</a:t>
            </a:r>
          </a:p>
          <a:p>
            <a:pPr>
              <a:buNone/>
            </a:pPr>
            <a:r>
              <a:rPr lang="en-US" dirty="0" smtClean="0"/>
              <a:t>d. Mining strips the surface of the land near streams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2.2.2</a:t>
            </a:r>
            <a:br>
              <a:rPr lang="en-US" dirty="0" smtClean="0"/>
            </a:br>
            <a:r>
              <a:rPr lang="en-US" dirty="0" smtClean="0"/>
              <a:t>Answer # 14</a:t>
            </a:r>
            <a:endParaRPr lang="en-US" dirty="0"/>
          </a:p>
        </p:txBody>
      </p:sp>
      <p:sp>
        <p:nvSpPr>
          <p:cNvPr id="3" name="Content Placeholder 2"/>
          <p:cNvSpPr>
            <a:spLocks noGrp="1"/>
          </p:cNvSpPr>
          <p:nvPr>
            <p:ph idx="1"/>
          </p:nvPr>
        </p:nvSpPr>
        <p:spPr/>
        <p:txBody>
          <a:bodyPr>
            <a:normAutofit/>
          </a:bodyPr>
          <a:lstStyle/>
          <a:p>
            <a:pPr>
              <a:buNone/>
            </a:pPr>
            <a:r>
              <a:rPr lang="en-US" dirty="0" smtClean="0"/>
              <a:t>Why does mining of coal and other natural resources often result in environment pollution?</a:t>
            </a:r>
          </a:p>
          <a:p>
            <a:pPr>
              <a:buNone/>
            </a:pPr>
            <a:endParaRPr lang="en-US" dirty="0" smtClean="0"/>
          </a:p>
          <a:p>
            <a:pPr>
              <a:buNone/>
            </a:pPr>
            <a:r>
              <a:rPr lang="en-US" b="1" dirty="0" smtClean="0"/>
              <a:t>c. Mining creates waste material which can flow into streams.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1.1.1 </a:t>
            </a:r>
            <a:br>
              <a:rPr lang="en-US" dirty="0" smtClean="0"/>
            </a:br>
            <a:r>
              <a:rPr lang="en-US" dirty="0" smtClean="0"/>
              <a:t>Answer #1</a:t>
            </a:r>
            <a:endParaRPr lang="en-US" dirty="0"/>
          </a:p>
        </p:txBody>
      </p:sp>
      <p:sp>
        <p:nvSpPr>
          <p:cNvPr id="3" name="Content Placeholder 2"/>
          <p:cNvSpPr>
            <a:spLocks noGrp="1"/>
          </p:cNvSpPr>
          <p:nvPr>
            <p:ph idx="1"/>
          </p:nvPr>
        </p:nvSpPr>
        <p:spPr/>
        <p:txBody>
          <a:bodyPr/>
          <a:lstStyle/>
          <a:p>
            <a:pPr>
              <a:buNone/>
            </a:pPr>
            <a:r>
              <a:rPr lang="en-US" dirty="0" smtClean="0"/>
              <a:t>Why does Earth experience precession?</a:t>
            </a:r>
          </a:p>
          <a:p>
            <a:pPr>
              <a:buNone/>
            </a:pPr>
            <a:endParaRPr lang="en-US" dirty="0" smtClean="0"/>
          </a:p>
          <a:p>
            <a:pPr>
              <a:buNone/>
            </a:pPr>
            <a:r>
              <a:rPr lang="en-US" b="1" dirty="0" smtClean="0"/>
              <a:t>d. because the plane of the moon’s orbit is tilted from the Earth’s elliptical plane</a:t>
            </a:r>
          </a:p>
          <a:p>
            <a:pPr>
              <a:buNone/>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2.2.2 </a:t>
            </a:r>
            <a:br>
              <a:rPr lang="en-US" dirty="0" smtClean="0"/>
            </a:br>
            <a:r>
              <a:rPr lang="en-US" dirty="0" smtClean="0"/>
              <a:t>Question #15</a:t>
            </a:r>
            <a:endParaRPr lang="en-US" dirty="0"/>
          </a:p>
        </p:txBody>
      </p:sp>
      <p:sp>
        <p:nvSpPr>
          <p:cNvPr id="3" name="Content Placeholder 2"/>
          <p:cNvSpPr>
            <a:spLocks noGrp="1"/>
          </p:cNvSpPr>
          <p:nvPr>
            <p:ph idx="1"/>
          </p:nvPr>
        </p:nvSpPr>
        <p:spPr/>
        <p:txBody>
          <a:bodyPr/>
          <a:lstStyle/>
          <a:p>
            <a:pPr>
              <a:buNone/>
            </a:pPr>
            <a:r>
              <a:rPr lang="en-US" dirty="0" smtClean="0"/>
              <a:t>Of the following, which energy source produces the least amount of solid waste?</a:t>
            </a:r>
          </a:p>
          <a:p>
            <a:pPr>
              <a:buNone/>
            </a:pPr>
            <a:r>
              <a:rPr lang="en-US" dirty="0" smtClean="0"/>
              <a:t>a. coal</a:t>
            </a:r>
          </a:p>
          <a:p>
            <a:pPr>
              <a:buNone/>
            </a:pPr>
            <a:r>
              <a:rPr lang="en-US" dirty="0" smtClean="0"/>
              <a:t>b. natural gas</a:t>
            </a:r>
          </a:p>
          <a:p>
            <a:pPr>
              <a:buNone/>
            </a:pPr>
            <a:r>
              <a:rPr lang="en-US" dirty="0" smtClean="0"/>
              <a:t>c. oil</a:t>
            </a:r>
          </a:p>
          <a:p>
            <a:pPr>
              <a:buNone/>
            </a:pPr>
            <a:r>
              <a:rPr lang="en-US" dirty="0" smtClean="0"/>
              <a:t>d. peat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2.2.2 </a:t>
            </a:r>
            <a:br>
              <a:rPr lang="en-US" dirty="0" smtClean="0"/>
            </a:br>
            <a:r>
              <a:rPr lang="en-US" dirty="0" smtClean="0"/>
              <a:t>Answer #15</a:t>
            </a:r>
            <a:endParaRPr lang="en-US" dirty="0"/>
          </a:p>
        </p:txBody>
      </p:sp>
      <p:sp>
        <p:nvSpPr>
          <p:cNvPr id="3" name="Content Placeholder 2"/>
          <p:cNvSpPr>
            <a:spLocks noGrp="1"/>
          </p:cNvSpPr>
          <p:nvPr>
            <p:ph idx="1"/>
          </p:nvPr>
        </p:nvSpPr>
        <p:spPr/>
        <p:txBody>
          <a:bodyPr/>
          <a:lstStyle/>
          <a:p>
            <a:pPr>
              <a:buNone/>
            </a:pPr>
            <a:r>
              <a:rPr lang="en-US" dirty="0" smtClean="0"/>
              <a:t>Of the following, which energy source produces the least amount of solid waste?</a:t>
            </a:r>
          </a:p>
          <a:p>
            <a:pPr>
              <a:buNone/>
            </a:pPr>
            <a:endParaRPr lang="en-US" dirty="0" smtClean="0"/>
          </a:p>
          <a:p>
            <a:pPr>
              <a:buNone/>
            </a:pPr>
            <a:r>
              <a:rPr lang="en-US" b="1" dirty="0" smtClean="0"/>
              <a:t>b. natural gas</a:t>
            </a:r>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2.3.1</a:t>
            </a:r>
            <a:br>
              <a:rPr lang="en-US" dirty="0" smtClean="0"/>
            </a:br>
            <a:r>
              <a:rPr lang="en-US" dirty="0" smtClean="0"/>
              <a:t>Question #16</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How is the balance of heat energy maintained in the oceans?</a:t>
            </a:r>
          </a:p>
          <a:p>
            <a:pPr>
              <a:buNone/>
            </a:pPr>
            <a:r>
              <a:rPr lang="en-US" dirty="0" smtClean="0"/>
              <a:t>a. The sun’s energy is equally distributed throughout the oceans.</a:t>
            </a:r>
          </a:p>
          <a:p>
            <a:pPr>
              <a:buNone/>
            </a:pPr>
            <a:r>
              <a:rPr lang="en-US" dirty="0" smtClean="0"/>
              <a:t>b. The tides transfer heat energy across the oceans.</a:t>
            </a:r>
          </a:p>
          <a:p>
            <a:pPr>
              <a:buNone/>
            </a:pPr>
            <a:r>
              <a:rPr lang="en-US" dirty="0" smtClean="0"/>
              <a:t>c. The movement of waves transfers heat energy throughout the oceans.</a:t>
            </a:r>
          </a:p>
          <a:p>
            <a:pPr>
              <a:buNone/>
            </a:pPr>
            <a:r>
              <a:rPr lang="en-US" dirty="0" smtClean="0"/>
              <a:t>d. Heat energy is cycled by currents between the equator and the polar regions.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2.3.1</a:t>
            </a:r>
            <a:br>
              <a:rPr lang="en-US" dirty="0" smtClean="0"/>
            </a:br>
            <a:r>
              <a:rPr lang="en-US" dirty="0" smtClean="0"/>
              <a:t>Question #16</a:t>
            </a:r>
            <a:endParaRPr lang="en-US" dirty="0"/>
          </a:p>
        </p:txBody>
      </p:sp>
      <p:sp>
        <p:nvSpPr>
          <p:cNvPr id="3" name="Content Placeholder 2"/>
          <p:cNvSpPr>
            <a:spLocks noGrp="1"/>
          </p:cNvSpPr>
          <p:nvPr>
            <p:ph idx="1"/>
          </p:nvPr>
        </p:nvSpPr>
        <p:spPr/>
        <p:txBody>
          <a:bodyPr>
            <a:normAutofit/>
          </a:bodyPr>
          <a:lstStyle/>
          <a:p>
            <a:pPr>
              <a:buNone/>
            </a:pPr>
            <a:r>
              <a:rPr lang="en-US" dirty="0" smtClean="0"/>
              <a:t>How is the balance of heat energy maintained in the oceans?</a:t>
            </a:r>
          </a:p>
          <a:p>
            <a:pPr>
              <a:buNone/>
            </a:pPr>
            <a:endParaRPr lang="en-US" dirty="0" smtClean="0"/>
          </a:p>
          <a:p>
            <a:pPr>
              <a:buNone/>
            </a:pPr>
            <a:r>
              <a:rPr lang="en-US" b="1" dirty="0" smtClean="0"/>
              <a:t>d. Heat energy is cycled by currents between the equator and the polar regions.</a:t>
            </a: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2.3.2 </a:t>
            </a:r>
            <a:br>
              <a:rPr lang="en-US" dirty="0" smtClean="0"/>
            </a:br>
            <a:r>
              <a:rPr lang="en-US" dirty="0" smtClean="0"/>
              <a:t>Question # 17</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When is the subsurface phase of the water cycle complete?</a:t>
            </a:r>
          </a:p>
          <a:p>
            <a:pPr>
              <a:buNone/>
            </a:pPr>
            <a:r>
              <a:rPr lang="en-US" dirty="0" smtClean="0"/>
              <a:t>a. when groundwater emerges in places where the water table interacts with the ground surface</a:t>
            </a:r>
          </a:p>
          <a:p>
            <a:pPr>
              <a:buNone/>
            </a:pPr>
            <a:r>
              <a:rPr lang="en-US" dirty="0" smtClean="0"/>
              <a:t>b. when precipitation produces runoff into streams above the surface</a:t>
            </a:r>
          </a:p>
          <a:p>
            <a:pPr>
              <a:buNone/>
            </a:pPr>
            <a:r>
              <a:rPr lang="en-US" dirty="0" smtClean="0"/>
              <a:t>c. when water remains in the ground as part of the water table</a:t>
            </a:r>
          </a:p>
          <a:p>
            <a:pPr>
              <a:buNone/>
            </a:pPr>
            <a:r>
              <a:rPr lang="en-US" dirty="0" smtClean="0"/>
              <a:t>d. when water infiltrates the ground after rain, sleet, or snow accumulate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2.3.2 </a:t>
            </a:r>
            <a:br>
              <a:rPr lang="en-US" dirty="0" smtClean="0"/>
            </a:br>
            <a:r>
              <a:rPr lang="en-US" dirty="0" smtClean="0"/>
              <a:t>Answer # 17</a:t>
            </a:r>
            <a:endParaRPr lang="en-US" dirty="0"/>
          </a:p>
        </p:txBody>
      </p:sp>
      <p:sp>
        <p:nvSpPr>
          <p:cNvPr id="3" name="Content Placeholder 2"/>
          <p:cNvSpPr>
            <a:spLocks noGrp="1"/>
          </p:cNvSpPr>
          <p:nvPr>
            <p:ph idx="1"/>
          </p:nvPr>
        </p:nvSpPr>
        <p:spPr/>
        <p:txBody>
          <a:bodyPr>
            <a:normAutofit/>
          </a:bodyPr>
          <a:lstStyle/>
          <a:p>
            <a:pPr>
              <a:buNone/>
            </a:pPr>
            <a:r>
              <a:rPr lang="en-US" dirty="0" smtClean="0"/>
              <a:t>When is the subsurface phase of the water cycle complete?</a:t>
            </a:r>
          </a:p>
          <a:p>
            <a:pPr>
              <a:buNone/>
            </a:pPr>
            <a:endParaRPr lang="en-US" b="1" dirty="0" smtClean="0"/>
          </a:p>
          <a:p>
            <a:pPr>
              <a:buNone/>
            </a:pPr>
            <a:r>
              <a:rPr lang="en-US" b="1" dirty="0" smtClean="0"/>
              <a:t>a. when groundwater emerges in places where the water table interacts with the ground surface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2.3.2</a:t>
            </a:r>
            <a:br>
              <a:rPr lang="en-US" dirty="0" smtClean="0"/>
            </a:br>
            <a:r>
              <a:rPr lang="en-US" dirty="0" smtClean="0"/>
              <a:t>Question #18</a:t>
            </a:r>
            <a:endParaRPr lang="en-US" dirty="0"/>
          </a:p>
        </p:txBody>
      </p:sp>
      <p:sp>
        <p:nvSpPr>
          <p:cNvPr id="3" name="Content Placeholder 2"/>
          <p:cNvSpPr>
            <a:spLocks noGrp="1"/>
          </p:cNvSpPr>
          <p:nvPr>
            <p:ph idx="1"/>
          </p:nvPr>
        </p:nvSpPr>
        <p:spPr/>
        <p:txBody>
          <a:bodyPr/>
          <a:lstStyle/>
          <a:p>
            <a:pPr>
              <a:buNone/>
            </a:pPr>
            <a:r>
              <a:rPr lang="en-US" dirty="0" smtClean="0"/>
              <a:t>In what type of soil would seepage of groundwater into streams occur the slowest?</a:t>
            </a:r>
          </a:p>
          <a:p>
            <a:pPr>
              <a:buNone/>
            </a:pPr>
            <a:r>
              <a:rPr lang="en-US" dirty="0" smtClean="0"/>
              <a:t>a. fine sand</a:t>
            </a:r>
          </a:p>
          <a:p>
            <a:pPr>
              <a:buNone/>
            </a:pPr>
            <a:r>
              <a:rPr lang="en-US" dirty="0" smtClean="0"/>
              <a:t>b. gravel</a:t>
            </a:r>
          </a:p>
          <a:p>
            <a:pPr>
              <a:buNone/>
            </a:pPr>
            <a:r>
              <a:rPr lang="en-US" dirty="0" smtClean="0"/>
              <a:t>c. fine clay</a:t>
            </a:r>
          </a:p>
          <a:p>
            <a:pPr>
              <a:buNone/>
            </a:pPr>
            <a:r>
              <a:rPr lang="en-US" dirty="0" smtClean="0"/>
              <a:t>d. silt</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2.3.2</a:t>
            </a:r>
            <a:br>
              <a:rPr lang="en-US" dirty="0" smtClean="0"/>
            </a:br>
            <a:r>
              <a:rPr lang="en-US" dirty="0" smtClean="0"/>
              <a:t>Answer #18</a:t>
            </a:r>
            <a:endParaRPr lang="en-US" dirty="0"/>
          </a:p>
        </p:txBody>
      </p:sp>
      <p:sp>
        <p:nvSpPr>
          <p:cNvPr id="3" name="Content Placeholder 2"/>
          <p:cNvSpPr>
            <a:spLocks noGrp="1"/>
          </p:cNvSpPr>
          <p:nvPr>
            <p:ph idx="1"/>
          </p:nvPr>
        </p:nvSpPr>
        <p:spPr/>
        <p:txBody>
          <a:bodyPr/>
          <a:lstStyle/>
          <a:p>
            <a:pPr>
              <a:buNone/>
            </a:pPr>
            <a:r>
              <a:rPr lang="en-US" dirty="0" smtClean="0"/>
              <a:t>	In what type of soil would seepage of groundwater into streams occur the slowest?</a:t>
            </a:r>
          </a:p>
          <a:p>
            <a:pPr>
              <a:buNone/>
            </a:pPr>
            <a:endParaRPr lang="en-US" dirty="0" smtClean="0"/>
          </a:p>
          <a:p>
            <a:pPr>
              <a:buNone/>
            </a:pPr>
            <a:r>
              <a:rPr lang="en-US" b="1" dirty="0" smtClean="0"/>
              <a:t>c. fine clay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2.4.1 </a:t>
            </a:r>
            <a:br>
              <a:rPr lang="en-US" dirty="0" smtClean="0"/>
            </a:br>
            <a:r>
              <a:rPr lang="en-US" dirty="0" smtClean="0"/>
              <a:t>Question # 19</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How would several wells in a given area affect the balance of </a:t>
            </a:r>
          </a:p>
          <a:p>
            <a:pPr>
              <a:buNone/>
            </a:pPr>
            <a:r>
              <a:rPr lang="en-US" dirty="0" smtClean="0"/>
              <a:t>groundwater recharge and discharge?</a:t>
            </a:r>
          </a:p>
          <a:p>
            <a:pPr>
              <a:buNone/>
            </a:pPr>
            <a:r>
              <a:rPr lang="en-US" dirty="0" smtClean="0"/>
              <a:t>a. The wells would provide dissolved oxygen.</a:t>
            </a:r>
          </a:p>
          <a:p>
            <a:pPr>
              <a:buNone/>
            </a:pPr>
            <a:r>
              <a:rPr lang="en-US" dirty="0" smtClean="0"/>
              <a:t>b. The wells would increase the water table level by adding water from runoff.</a:t>
            </a:r>
          </a:p>
          <a:p>
            <a:pPr>
              <a:buNone/>
            </a:pPr>
            <a:r>
              <a:rPr lang="en-US" dirty="0" smtClean="0"/>
              <a:t>c. The wells would deplete the groundwater which is usually </a:t>
            </a:r>
          </a:p>
          <a:p>
            <a:pPr>
              <a:buNone/>
            </a:pPr>
            <a:r>
              <a:rPr lang="en-US" dirty="0" smtClean="0"/>
              <a:t>	supplied by percolation from rain.</a:t>
            </a:r>
          </a:p>
          <a:p>
            <a:pPr>
              <a:buNone/>
            </a:pPr>
            <a:r>
              <a:rPr lang="en-US" dirty="0" smtClean="0"/>
              <a:t>d. The wells would provide storage areas for groundwater to </a:t>
            </a:r>
          </a:p>
          <a:p>
            <a:pPr>
              <a:buNone/>
            </a:pPr>
            <a:r>
              <a:rPr lang="en-US" dirty="0" smtClean="0"/>
              <a:t>	maintain the water level.</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2.4.1 </a:t>
            </a:r>
            <a:br>
              <a:rPr lang="en-US" dirty="0" smtClean="0"/>
            </a:br>
            <a:r>
              <a:rPr lang="en-US" dirty="0" smtClean="0"/>
              <a:t>Answer # 19</a:t>
            </a:r>
            <a:endParaRPr lang="en-US" dirty="0"/>
          </a:p>
        </p:txBody>
      </p:sp>
      <p:sp>
        <p:nvSpPr>
          <p:cNvPr id="3" name="Content Placeholder 2"/>
          <p:cNvSpPr>
            <a:spLocks noGrp="1"/>
          </p:cNvSpPr>
          <p:nvPr>
            <p:ph idx="1"/>
          </p:nvPr>
        </p:nvSpPr>
        <p:spPr/>
        <p:txBody>
          <a:bodyPr>
            <a:normAutofit/>
          </a:bodyPr>
          <a:lstStyle/>
          <a:p>
            <a:pPr>
              <a:buNone/>
            </a:pPr>
            <a:r>
              <a:rPr lang="en-US" dirty="0" smtClean="0"/>
              <a:t>	How would several wells in a given area affect the balance of groundwater recharge and discharge?</a:t>
            </a:r>
          </a:p>
          <a:p>
            <a:pPr>
              <a:buNone/>
            </a:pPr>
            <a:endParaRPr lang="en-US" dirty="0" smtClean="0"/>
          </a:p>
          <a:p>
            <a:pPr>
              <a:buNone/>
            </a:pPr>
            <a:r>
              <a:rPr lang="en-US" b="1" dirty="0" smtClean="0"/>
              <a:t>c. The wells would deplete the groundwater which is usually supplied by percolation from rain.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1.1.2</a:t>
            </a:r>
            <a:br>
              <a:rPr lang="en-US" dirty="0" smtClean="0"/>
            </a:br>
            <a:r>
              <a:rPr lang="en-US" dirty="0" smtClean="0"/>
              <a:t>Question #2 – Constructed Response</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Why are the seasons in the Southern Hemisphere opposite to those in the Northern Hemisphere?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2.4.2</a:t>
            </a:r>
            <a:br>
              <a:rPr lang="en-US" dirty="0" smtClean="0"/>
            </a:br>
            <a:r>
              <a:rPr lang="en-US" dirty="0" smtClean="0"/>
              <a:t>Question #20</a:t>
            </a:r>
            <a:endParaRPr lang="en-US" dirty="0"/>
          </a:p>
        </p:txBody>
      </p:sp>
      <p:sp>
        <p:nvSpPr>
          <p:cNvPr id="3" name="Content Placeholder 2"/>
          <p:cNvSpPr>
            <a:spLocks noGrp="1"/>
          </p:cNvSpPr>
          <p:nvPr>
            <p:ph idx="1"/>
          </p:nvPr>
        </p:nvSpPr>
        <p:spPr/>
        <p:txBody>
          <a:bodyPr/>
          <a:lstStyle/>
          <a:p>
            <a:pPr>
              <a:buNone/>
            </a:pPr>
            <a:r>
              <a:rPr lang="en-US" dirty="0" smtClean="0"/>
              <a:t>	When a sewer pipe breaks near a stream which would most likely occur?</a:t>
            </a:r>
          </a:p>
          <a:p>
            <a:pPr>
              <a:buNone/>
            </a:pPr>
            <a:r>
              <a:rPr lang="en-US" dirty="0" smtClean="0"/>
              <a:t>a. increase in salinity</a:t>
            </a:r>
          </a:p>
          <a:p>
            <a:pPr>
              <a:buNone/>
            </a:pPr>
            <a:r>
              <a:rPr lang="en-US" dirty="0" smtClean="0"/>
              <a:t>b. decrease in dissolved nitrogen</a:t>
            </a:r>
          </a:p>
          <a:p>
            <a:pPr>
              <a:buNone/>
            </a:pPr>
            <a:r>
              <a:rPr lang="en-US" dirty="0" smtClean="0"/>
              <a:t>c. decrease in dissolved oxygen</a:t>
            </a:r>
          </a:p>
          <a:p>
            <a:pPr>
              <a:buNone/>
            </a:pPr>
            <a:r>
              <a:rPr lang="en-US" dirty="0" smtClean="0"/>
              <a:t>d. increase in pesticides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2.4.2</a:t>
            </a:r>
            <a:br>
              <a:rPr lang="en-US" dirty="0" smtClean="0"/>
            </a:br>
            <a:r>
              <a:rPr lang="en-US" dirty="0" smtClean="0"/>
              <a:t>Answer #20</a:t>
            </a:r>
            <a:endParaRPr lang="en-US" dirty="0"/>
          </a:p>
        </p:txBody>
      </p:sp>
      <p:sp>
        <p:nvSpPr>
          <p:cNvPr id="3" name="Content Placeholder 2"/>
          <p:cNvSpPr>
            <a:spLocks noGrp="1"/>
          </p:cNvSpPr>
          <p:nvPr>
            <p:ph idx="1"/>
          </p:nvPr>
        </p:nvSpPr>
        <p:spPr/>
        <p:txBody>
          <a:bodyPr/>
          <a:lstStyle/>
          <a:p>
            <a:pPr>
              <a:buNone/>
            </a:pPr>
            <a:r>
              <a:rPr lang="en-US" dirty="0" smtClean="0"/>
              <a:t>	When a sewer pipe breaks near a stream which would most likely occur?</a:t>
            </a:r>
          </a:p>
          <a:p>
            <a:pPr>
              <a:buNone/>
            </a:pPr>
            <a:endParaRPr lang="en-US" dirty="0" smtClean="0"/>
          </a:p>
          <a:p>
            <a:pPr>
              <a:buNone/>
            </a:pPr>
            <a:r>
              <a:rPr lang="en-US" b="1" dirty="0" smtClean="0"/>
              <a:t>c. decrease in dissolved oxygen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2.5.1</a:t>
            </a:r>
            <a:br>
              <a:rPr lang="en-US" dirty="0" smtClean="0"/>
            </a:br>
            <a:r>
              <a:rPr lang="en-US" dirty="0" smtClean="0"/>
              <a:t>Question #21</a:t>
            </a:r>
            <a:endParaRPr lang="en-US" dirty="0"/>
          </a:p>
        </p:txBody>
      </p:sp>
      <p:sp>
        <p:nvSpPr>
          <p:cNvPr id="3" name="Content Placeholder 2"/>
          <p:cNvSpPr>
            <a:spLocks noGrp="1"/>
          </p:cNvSpPr>
          <p:nvPr>
            <p:ph idx="1"/>
          </p:nvPr>
        </p:nvSpPr>
        <p:spPr/>
        <p:txBody>
          <a:bodyPr/>
          <a:lstStyle/>
          <a:p>
            <a:pPr>
              <a:buNone/>
            </a:pPr>
            <a:r>
              <a:rPr lang="en-US" dirty="0" smtClean="0"/>
              <a:t>Why do planes fly in the stratosphere, the second-lowest layer of the atmosphere?</a:t>
            </a:r>
          </a:p>
          <a:p>
            <a:pPr>
              <a:buNone/>
            </a:pPr>
            <a:r>
              <a:rPr lang="en-US" dirty="0" smtClean="0"/>
              <a:t>a. to avoid storms and other weather events</a:t>
            </a:r>
          </a:p>
          <a:p>
            <a:pPr>
              <a:buNone/>
            </a:pPr>
            <a:r>
              <a:rPr lang="en-US" dirty="0" smtClean="0"/>
              <a:t>b. to receive better radio communication</a:t>
            </a:r>
          </a:p>
          <a:p>
            <a:pPr>
              <a:buNone/>
            </a:pPr>
            <a:r>
              <a:rPr lang="en-US" dirty="0" smtClean="0"/>
              <a:t>c. to fly at supersonic speeds without air resistance</a:t>
            </a:r>
          </a:p>
          <a:p>
            <a:pPr>
              <a:buNone/>
            </a:pPr>
            <a:r>
              <a:rPr lang="en-US" dirty="0" smtClean="0"/>
              <a:t>d. to avoid changes in air pressure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2.5.1</a:t>
            </a:r>
            <a:br>
              <a:rPr lang="en-US" dirty="0" smtClean="0"/>
            </a:br>
            <a:r>
              <a:rPr lang="en-US" dirty="0" smtClean="0"/>
              <a:t>Answer #21</a:t>
            </a:r>
            <a:endParaRPr lang="en-US" dirty="0"/>
          </a:p>
        </p:txBody>
      </p:sp>
      <p:sp>
        <p:nvSpPr>
          <p:cNvPr id="3" name="Content Placeholder 2"/>
          <p:cNvSpPr>
            <a:spLocks noGrp="1"/>
          </p:cNvSpPr>
          <p:nvPr>
            <p:ph idx="1"/>
          </p:nvPr>
        </p:nvSpPr>
        <p:spPr/>
        <p:txBody>
          <a:bodyPr/>
          <a:lstStyle/>
          <a:p>
            <a:pPr>
              <a:buNone/>
            </a:pPr>
            <a:r>
              <a:rPr lang="en-US" dirty="0" smtClean="0"/>
              <a:t>	Why do planes fly in the stratosphere, the second-lowest layer of the atmosphere?</a:t>
            </a:r>
          </a:p>
          <a:p>
            <a:pPr>
              <a:buNone/>
            </a:pPr>
            <a:endParaRPr lang="en-US" dirty="0" smtClean="0"/>
          </a:p>
          <a:p>
            <a:pPr>
              <a:buNone/>
            </a:pPr>
            <a:r>
              <a:rPr lang="en-US" b="1" dirty="0" smtClean="0"/>
              <a:t>a. to avoid storms and other weather events</a:t>
            </a:r>
          </a:p>
          <a:p>
            <a:pPr>
              <a:buNone/>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2.5.1. </a:t>
            </a:r>
            <a:br>
              <a:rPr lang="en-US" dirty="0" smtClean="0"/>
            </a:br>
            <a:r>
              <a:rPr lang="en-US" dirty="0" smtClean="0"/>
              <a:t>Question #22</a:t>
            </a:r>
            <a:endParaRPr lang="en-US" dirty="0"/>
          </a:p>
        </p:txBody>
      </p:sp>
      <p:sp>
        <p:nvSpPr>
          <p:cNvPr id="3" name="Content Placeholder 2"/>
          <p:cNvSpPr>
            <a:spLocks noGrp="1"/>
          </p:cNvSpPr>
          <p:nvPr>
            <p:ph idx="1"/>
          </p:nvPr>
        </p:nvSpPr>
        <p:spPr/>
        <p:txBody>
          <a:bodyPr/>
          <a:lstStyle/>
          <a:p>
            <a:pPr>
              <a:buNone/>
            </a:pPr>
            <a:r>
              <a:rPr lang="en-US" dirty="0" smtClean="0"/>
              <a:t>The earth’s atmosphere is mainly composed of which three gases?</a:t>
            </a:r>
          </a:p>
          <a:p>
            <a:pPr>
              <a:buNone/>
            </a:pPr>
            <a:r>
              <a:rPr lang="en-US" dirty="0" smtClean="0"/>
              <a:t>a. argon, nitrogen and oxygen </a:t>
            </a:r>
          </a:p>
          <a:p>
            <a:pPr>
              <a:buNone/>
            </a:pPr>
            <a:r>
              <a:rPr lang="en-US" dirty="0" smtClean="0"/>
              <a:t>b. carbon dioxide, helium and nitrogen</a:t>
            </a:r>
          </a:p>
          <a:p>
            <a:pPr>
              <a:buNone/>
            </a:pPr>
            <a:r>
              <a:rPr lang="en-US" dirty="0" smtClean="0"/>
              <a:t>c. argon, methane and oxygen</a:t>
            </a:r>
          </a:p>
          <a:p>
            <a:pPr>
              <a:buNone/>
            </a:pPr>
            <a:r>
              <a:rPr lang="en-US" dirty="0" smtClean="0"/>
              <a:t>d. helium, oxygen and radon</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2.5.1. </a:t>
            </a:r>
            <a:br>
              <a:rPr lang="en-US" dirty="0" smtClean="0"/>
            </a:br>
            <a:r>
              <a:rPr lang="en-US" dirty="0" smtClean="0"/>
              <a:t>Answer #22</a:t>
            </a:r>
            <a:endParaRPr lang="en-US" dirty="0"/>
          </a:p>
        </p:txBody>
      </p:sp>
      <p:sp>
        <p:nvSpPr>
          <p:cNvPr id="3" name="Content Placeholder 2"/>
          <p:cNvSpPr>
            <a:spLocks noGrp="1"/>
          </p:cNvSpPr>
          <p:nvPr>
            <p:ph idx="1"/>
          </p:nvPr>
        </p:nvSpPr>
        <p:spPr/>
        <p:txBody>
          <a:bodyPr/>
          <a:lstStyle/>
          <a:p>
            <a:pPr>
              <a:buNone/>
            </a:pPr>
            <a:r>
              <a:rPr lang="en-US" dirty="0" smtClean="0"/>
              <a:t>	The earth’s atmosphere is mainly composed of which three gases?</a:t>
            </a:r>
          </a:p>
          <a:p>
            <a:pPr>
              <a:buNone/>
            </a:pPr>
            <a:endParaRPr lang="en-US" dirty="0" smtClean="0"/>
          </a:p>
          <a:p>
            <a:pPr>
              <a:buNone/>
            </a:pPr>
            <a:r>
              <a:rPr lang="en-US" b="1" dirty="0" smtClean="0"/>
              <a:t>a. argon, nitrogen and oxygen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2.5.2 </a:t>
            </a:r>
            <a:br>
              <a:rPr lang="en-US" dirty="0" smtClean="0"/>
            </a:br>
            <a:r>
              <a:rPr lang="en-US" dirty="0" smtClean="0"/>
              <a:t>Question #23</a:t>
            </a:r>
            <a:endParaRPr lang="en-US" dirty="0"/>
          </a:p>
        </p:txBody>
      </p:sp>
      <p:sp>
        <p:nvSpPr>
          <p:cNvPr id="3" name="Content Placeholder 2"/>
          <p:cNvSpPr>
            <a:spLocks noGrp="1"/>
          </p:cNvSpPr>
          <p:nvPr>
            <p:ph idx="1"/>
          </p:nvPr>
        </p:nvSpPr>
        <p:spPr/>
        <p:txBody>
          <a:bodyPr/>
          <a:lstStyle/>
          <a:p>
            <a:pPr>
              <a:buNone/>
            </a:pPr>
            <a:r>
              <a:rPr lang="en-US" dirty="0" smtClean="0"/>
              <a:t>How does a cold front form?</a:t>
            </a:r>
          </a:p>
          <a:p>
            <a:pPr>
              <a:buNone/>
            </a:pPr>
            <a:r>
              <a:rPr lang="en-US" dirty="0" smtClean="0"/>
              <a:t>a. Warm air advances and replaces cold air.</a:t>
            </a:r>
          </a:p>
          <a:p>
            <a:pPr>
              <a:buNone/>
            </a:pPr>
            <a:r>
              <a:rPr lang="en-US" dirty="0" smtClean="0"/>
              <a:t>b. Cold air advances, forcing warm air to rise.</a:t>
            </a:r>
          </a:p>
          <a:p>
            <a:pPr>
              <a:buNone/>
            </a:pPr>
            <a:r>
              <a:rPr lang="en-US" dirty="0" smtClean="0"/>
              <a:t>c. Warm and cold air masses meet and mix.</a:t>
            </a:r>
          </a:p>
          <a:p>
            <a:pPr>
              <a:buNone/>
            </a:pPr>
            <a:r>
              <a:rPr lang="en-US" dirty="0" smtClean="0"/>
              <a:t>d. Warm and cold air masses have no relative advancement. </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2.5.2 </a:t>
            </a:r>
            <a:br>
              <a:rPr lang="en-US" dirty="0" smtClean="0"/>
            </a:br>
            <a:r>
              <a:rPr lang="en-US" dirty="0" smtClean="0"/>
              <a:t>Answer #23</a:t>
            </a:r>
            <a:endParaRPr lang="en-US" dirty="0"/>
          </a:p>
        </p:txBody>
      </p:sp>
      <p:sp>
        <p:nvSpPr>
          <p:cNvPr id="3" name="Content Placeholder 2"/>
          <p:cNvSpPr>
            <a:spLocks noGrp="1"/>
          </p:cNvSpPr>
          <p:nvPr>
            <p:ph idx="1"/>
          </p:nvPr>
        </p:nvSpPr>
        <p:spPr/>
        <p:txBody>
          <a:bodyPr/>
          <a:lstStyle/>
          <a:p>
            <a:pPr>
              <a:buNone/>
            </a:pPr>
            <a:r>
              <a:rPr lang="en-US" dirty="0" smtClean="0"/>
              <a:t>How does a cold front form?</a:t>
            </a:r>
          </a:p>
          <a:p>
            <a:pPr>
              <a:buNone/>
            </a:pPr>
            <a:endParaRPr lang="en-US" dirty="0" smtClean="0"/>
          </a:p>
          <a:p>
            <a:pPr>
              <a:buNone/>
            </a:pPr>
            <a:r>
              <a:rPr lang="en-US" b="1" dirty="0" smtClean="0"/>
              <a:t>b. Cold air advances, forcing warm air to rise.</a:t>
            </a:r>
          </a:p>
          <a:p>
            <a:pPr>
              <a:buNone/>
            </a:pP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2.5.3</a:t>
            </a:r>
            <a:br>
              <a:rPr lang="en-US" dirty="0" smtClean="0"/>
            </a:br>
            <a:r>
              <a:rPr lang="en-US" dirty="0" smtClean="0"/>
              <a:t>Question #24</a:t>
            </a:r>
            <a:endParaRPr lang="en-US" dirty="0"/>
          </a:p>
        </p:txBody>
      </p:sp>
      <p:sp>
        <p:nvSpPr>
          <p:cNvPr id="3" name="Content Placeholder 2"/>
          <p:cNvSpPr>
            <a:spLocks noGrp="1"/>
          </p:cNvSpPr>
          <p:nvPr>
            <p:ph idx="1"/>
          </p:nvPr>
        </p:nvSpPr>
        <p:spPr/>
        <p:txBody>
          <a:bodyPr/>
          <a:lstStyle/>
          <a:p>
            <a:pPr>
              <a:buNone/>
            </a:pPr>
            <a:r>
              <a:rPr lang="en-US" dirty="0" smtClean="0"/>
              <a:t>	How are hurricanes and tornadoes related to air masses?</a:t>
            </a:r>
          </a:p>
          <a:p>
            <a:pPr>
              <a:buNone/>
            </a:pPr>
            <a:r>
              <a:rPr lang="en-US" dirty="0" smtClean="0"/>
              <a:t>a. They form within air masses.</a:t>
            </a:r>
          </a:p>
          <a:p>
            <a:pPr>
              <a:buNone/>
            </a:pPr>
            <a:r>
              <a:rPr lang="en-US" dirty="0" smtClean="0"/>
              <a:t>b. They form where air masses meet.</a:t>
            </a:r>
          </a:p>
          <a:p>
            <a:pPr>
              <a:buNone/>
            </a:pPr>
            <a:r>
              <a:rPr lang="en-US" dirty="0" smtClean="0"/>
              <a:t>c. They form where air pressure is the same.</a:t>
            </a:r>
          </a:p>
          <a:p>
            <a:pPr>
              <a:buNone/>
            </a:pPr>
            <a:r>
              <a:rPr lang="en-US" dirty="0" smtClean="0"/>
              <a:t>d. They form where air temperatures are the same</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2.5.3</a:t>
            </a:r>
            <a:br>
              <a:rPr lang="en-US" dirty="0" smtClean="0"/>
            </a:br>
            <a:r>
              <a:rPr lang="en-US" dirty="0" smtClean="0"/>
              <a:t>Answer #24</a:t>
            </a:r>
            <a:endParaRPr lang="en-US" dirty="0"/>
          </a:p>
        </p:txBody>
      </p:sp>
      <p:sp>
        <p:nvSpPr>
          <p:cNvPr id="3" name="Content Placeholder 2"/>
          <p:cNvSpPr>
            <a:spLocks noGrp="1"/>
          </p:cNvSpPr>
          <p:nvPr>
            <p:ph idx="1"/>
          </p:nvPr>
        </p:nvSpPr>
        <p:spPr/>
        <p:txBody>
          <a:bodyPr/>
          <a:lstStyle/>
          <a:p>
            <a:pPr>
              <a:buNone/>
            </a:pPr>
            <a:r>
              <a:rPr lang="en-US" dirty="0" smtClean="0"/>
              <a:t>	How are hurricanes and tornadoes related to air masses?</a:t>
            </a:r>
          </a:p>
          <a:p>
            <a:pPr>
              <a:buNone/>
            </a:pPr>
            <a:endParaRPr lang="en-US" dirty="0" smtClean="0"/>
          </a:p>
          <a:p>
            <a:pPr>
              <a:buNone/>
            </a:pPr>
            <a:r>
              <a:rPr lang="en-US" b="1" dirty="0" smtClean="0"/>
              <a:t>b. They form where air masses meet.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1.1.2</a:t>
            </a:r>
            <a:br>
              <a:rPr lang="en-US" dirty="0" smtClean="0"/>
            </a:br>
            <a:r>
              <a:rPr lang="en-US" dirty="0" smtClean="0"/>
              <a:t>Answer #2 – Constructed Response</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Why are the seasons in the Southern Hemisphere opposite to those in the Northern Hemisphere?</a:t>
            </a:r>
          </a:p>
          <a:p>
            <a:pPr>
              <a:buNone/>
            </a:pPr>
            <a:endParaRPr lang="en-US" dirty="0" smtClean="0"/>
          </a:p>
          <a:p>
            <a:pPr>
              <a:buNone/>
            </a:pPr>
            <a:r>
              <a:rPr lang="en-US" dirty="0" smtClean="0"/>
              <a:t>	</a:t>
            </a:r>
            <a:r>
              <a:rPr lang="en-US" b="1" dirty="0" smtClean="0"/>
              <a:t>The earth revolves around the sun but it is tilted. The angle of the tilt does not change just the position of the planet. The summer is when that part of the globe is tilted towards the sun. If the northern hemisphere is tilted toward the sun the southern hemisphere would be tilted away. The part tilted towards the sun gets more sunlight and is warmer. The part tilted away wouldn't get as much light and would be colder.</a:t>
            </a:r>
          </a:p>
          <a:p>
            <a:pPr>
              <a:buNone/>
            </a:pP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2.5.4</a:t>
            </a:r>
            <a:br>
              <a:rPr lang="en-US" dirty="0" smtClean="0"/>
            </a:br>
            <a:r>
              <a:rPr lang="en-US" dirty="0" smtClean="0"/>
              <a:t>Question #25</a:t>
            </a:r>
            <a:endParaRPr lang="en-US" dirty="0"/>
          </a:p>
        </p:txBody>
      </p:sp>
      <p:sp>
        <p:nvSpPr>
          <p:cNvPr id="3" name="Content Placeholder 2"/>
          <p:cNvSpPr>
            <a:spLocks noGrp="1"/>
          </p:cNvSpPr>
          <p:nvPr>
            <p:ph idx="1"/>
          </p:nvPr>
        </p:nvSpPr>
        <p:spPr/>
        <p:txBody>
          <a:bodyPr/>
          <a:lstStyle/>
          <a:p>
            <a:pPr>
              <a:buNone/>
            </a:pPr>
            <a:r>
              <a:rPr lang="en-US" dirty="0" smtClean="0"/>
              <a:t>Which direction is the wind blowing at this weather station?</a:t>
            </a:r>
          </a:p>
          <a:p>
            <a:pPr>
              <a:buNone/>
            </a:pPr>
            <a:r>
              <a:rPr lang="en-US" dirty="0" smtClean="0"/>
              <a:t>a. northeast</a:t>
            </a:r>
          </a:p>
          <a:p>
            <a:pPr>
              <a:buNone/>
            </a:pPr>
            <a:r>
              <a:rPr lang="en-US" dirty="0" smtClean="0"/>
              <a:t>b. northwest</a:t>
            </a:r>
          </a:p>
          <a:p>
            <a:pPr>
              <a:buNone/>
            </a:pPr>
            <a:r>
              <a:rPr lang="en-US" dirty="0" smtClean="0"/>
              <a:t>c. southeast</a:t>
            </a:r>
          </a:p>
          <a:p>
            <a:pPr>
              <a:buNone/>
            </a:pPr>
            <a:r>
              <a:rPr lang="en-US" dirty="0" smtClean="0"/>
              <a:t>d. southwest</a:t>
            </a:r>
            <a:endParaRPr lang="en-US" dirty="0"/>
          </a:p>
        </p:txBody>
      </p:sp>
      <p:pic>
        <p:nvPicPr>
          <p:cNvPr id="6" name="Picture 5" descr="MSL test image wind direction image.bmp"/>
          <p:cNvPicPr>
            <a:picLocks noChangeAspect="1"/>
          </p:cNvPicPr>
          <p:nvPr/>
        </p:nvPicPr>
        <p:blipFill>
          <a:blip r:embed="rId2" cstate="print"/>
          <a:stretch>
            <a:fillRect/>
          </a:stretch>
        </p:blipFill>
        <p:spPr>
          <a:xfrm>
            <a:off x="3733800" y="2209800"/>
            <a:ext cx="7639050" cy="611124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2.5.4</a:t>
            </a:r>
            <a:br>
              <a:rPr lang="en-US" dirty="0" smtClean="0"/>
            </a:br>
            <a:r>
              <a:rPr lang="en-US" dirty="0" smtClean="0"/>
              <a:t>Answer #25</a:t>
            </a:r>
            <a:endParaRPr lang="en-US" dirty="0"/>
          </a:p>
        </p:txBody>
      </p:sp>
      <p:sp>
        <p:nvSpPr>
          <p:cNvPr id="3" name="Content Placeholder 2"/>
          <p:cNvSpPr>
            <a:spLocks noGrp="1"/>
          </p:cNvSpPr>
          <p:nvPr>
            <p:ph idx="1"/>
          </p:nvPr>
        </p:nvSpPr>
        <p:spPr/>
        <p:txBody>
          <a:bodyPr/>
          <a:lstStyle/>
          <a:p>
            <a:pPr>
              <a:buNone/>
            </a:pPr>
            <a:r>
              <a:rPr lang="en-US" dirty="0" smtClean="0"/>
              <a:t>Which direction is the wind blowing at this weather station?</a:t>
            </a:r>
          </a:p>
          <a:p>
            <a:pPr>
              <a:buNone/>
            </a:pPr>
            <a:endParaRPr lang="en-US" dirty="0" smtClean="0"/>
          </a:p>
          <a:p>
            <a:pPr>
              <a:buNone/>
            </a:pPr>
            <a:r>
              <a:rPr lang="en-US" b="1" dirty="0" smtClean="0"/>
              <a:t>a. northeast</a:t>
            </a:r>
          </a:p>
          <a:p>
            <a:pPr>
              <a:buNone/>
            </a:pPr>
            <a:endParaRPr lang="en-US" dirty="0"/>
          </a:p>
        </p:txBody>
      </p:sp>
      <p:pic>
        <p:nvPicPr>
          <p:cNvPr id="6" name="Picture 5" descr="MSL test image wind direction image.bmp"/>
          <p:cNvPicPr>
            <a:picLocks noChangeAspect="1"/>
          </p:cNvPicPr>
          <p:nvPr/>
        </p:nvPicPr>
        <p:blipFill>
          <a:blip r:embed="rId2" cstate="print"/>
          <a:stretch>
            <a:fillRect/>
          </a:stretch>
        </p:blipFill>
        <p:spPr>
          <a:xfrm>
            <a:off x="3733800" y="2209800"/>
            <a:ext cx="7639050" cy="6111240"/>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2.5.4</a:t>
            </a:r>
            <a:br>
              <a:rPr lang="en-US" dirty="0" smtClean="0"/>
            </a:br>
            <a:r>
              <a:rPr lang="en-US" dirty="0" smtClean="0"/>
              <a:t>Question #26</a:t>
            </a:r>
            <a:endParaRPr lang="en-US" dirty="0"/>
          </a:p>
        </p:txBody>
      </p:sp>
      <p:sp>
        <p:nvSpPr>
          <p:cNvPr id="3" name="Content Placeholder 2"/>
          <p:cNvSpPr>
            <a:spLocks noGrp="1"/>
          </p:cNvSpPr>
          <p:nvPr>
            <p:ph idx="1"/>
          </p:nvPr>
        </p:nvSpPr>
        <p:spPr/>
        <p:txBody>
          <a:bodyPr/>
          <a:lstStyle/>
          <a:p>
            <a:pPr>
              <a:buNone/>
            </a:pPr>
            <a:r>
              <a:rPr lang="en-US" dirty="0" smtClean="0"/>
              <a:t>	On an August afternoon in North Carolina, the barometric pressure is 29.92 inches and falling. What weather condition is likely to happen? </a:t>
            </a:r>
          </a:p>
          <a:p>
            <a:pPr>
              <a:buNone/>
            </a:pPr>
            <a:r>
              <a:rPr lang="en-US" dirty="0" smtClean="0"/>
              <a:t>a. clearing skies and cooler temperatures</a:t>
            </a:r>
          </a:p>
          <a:p>
            <a:pPr>
              <a:buNone/>
            </a:pPr>
            <a:r>
              <a:rPr lang="en-US" dirty="0" smtClean="0"/>
              <a:t>b. continued fair weather</a:t>
            </a:r>
          </a:p>
          <a:p>
            <a:pPr>
              <a:buNone/>
            </a:pPr>
            <a:r>
              <a:rPr lang="en-US" dirty="0" smtClean="0"/>
              <a:t>c. an imminent storm</a:t>
            </a:r>
          </a:p>
          <a:p>
            <a:pPr>
              <a:buNone/>
            </a:pPr>
            <a:r>
              <a:rPr lang="en-US" dirty="0" smtClean="0"/>
              <a:t>d. conditions will slowly improve</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2.5.4</a:t>
            </a:r>
            <a:br>
              <a:rPr lang="en-US" dirty="0" smtClean="0"/>
            </a:br>
            <a:r>
              <a:rPr lang="en-US" dirty="0" smtClean="0"/>
              <a:t>Answer #26</a:t>
            </a:r>
            <a:endParaRPr lang="en-US" dirty="0"/>
          </a:p>
        </p:txBody>
      </p:sp>
      <p:sp>
        <p:nvSpPr>
          <p:cNvPr id="3" name="Content Placeholder 2"/>
          <p:cNvSpPr>
            <a:spLocks noGrp="1"/>
          </p:cNvSpPr>
          <p:nvPr>
            <p:ph idx="1"/>
          </p:nvPr>
        </p:nvSpPr>
        <p:spPr/>
        <p:txBody>
          <a:bodyPr/>
          <a:lstStyle/>
          <a:p>
            <a:pPr>
              <a:buNone/>
            </a:pPr>
            <a:r>
              <a:rPr lang="en-US" dirty="0" smtClean="0"/>
              <a:t>	On an August afternoon in North Carolina, the barometric pressure is 29.92 inches and falling. What weather condition is likely to happen? </a:t>
            </a:r>
          </a:p>
          <a:p>
            <a:pPr>
              <a:buNone/>
            </a:pPr>
            <a:endParaRPr lang="en-US" b="1" dirty="0" smtClean="0"/>
          </a:p>
          <a:p>
            <a:pPr>
              <a:buNone/>
            </a:pPr>
            <a:r>
              <a:rPr lang="en-US" b="1" dirty="0" smtClean="0"/>
              <a:t>c. an imminent storm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2.5.5 </a:t>
            </a:r>
            <a:br>
              <a:rPr lang="en-US" dirty="0" smtClean="0"/>
            </a:br>
            <a:r>
              <a:rPr lang="en-US" dirty="0" smtClean="0"/>
              <a:t>Question #27</a:t>
            </a:r>
            <a:endParaRPr lang="en-US" dirty="0"/>
          </a:p>
        </p:txBody>
      </p:sp>
      <p:sp>
        <p:nvSpPr>
          <p:cNvPr id="3" name="Content Placeholder 2"/>
          <p:cNvSpPr>
            <a:spLocks noGrp="1"/>
          </p:cNvSpPr>
          <p:nvPr>
            <p:ph idx="1"/>
          </p:nvPr>
        </p:nvSpPr>
        <p:spPr/>
        <p:txBody>
          <a:bodyPr/>
          <a:lstStyle/>
          <a:p>
            <a:pPr>
              <a:buNone/>
            </a:pPr>
            <a:r>
              <a:rPr lang="en-US" dirty="0" smtClean="0"/>
              <a:t>	Where would the highest amounts of acid rain most likely be found?</a:t>
            </a:r>
          </a:p>
          <a:p>
            <a:pPr>
              <a:buNone/>
            </a:pPr>
            <a:r>
              <a:rPr lang="en-US" dirty="0" smtClean="0"/>
              <a:t>a. over the ocean</a:t>
            </a:r>
          </a:p>
          <a:p>
            <a:pPr>
              <a:buNone/>
            </a:pPr>
            <a:r>
              <a:rPr lang="en-US" dirty="0" smtClean="0"/>
              <a:t>b. in the forest</a:t>
            </a:r>
          </a:p>
          <a:p>
            <a:pPr>
              <a:buNone/>
            </a:pPr>
            <a:r>
              <a:rPr lang="en-US" dirty="0" smtClean="0"/>
              <a:t>c. in urban areas</a:t>
            </a:r>
          </a:p>
          <a:p>
            <a:pPr>
              <a:buNone/>
            </a:pPr>
            <a:r>
              <a:rPr lang="en-US" dirty="0" smtClean="0"/>
              <a:t>d. in the mountains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2.5.5 </a:t>
            </a:r>
            <a:br>
              <a:rPr lang="en-US" dirty="0" smtClean="0"/>
            </a:br>
            <a:r>
              <a:rPr lang="en-US" dirty="0" smtClean="0"/>
              <a:t>Answer #27</a:t>
            </a:r>
            <a:endParaRPr lang="en-US" dirty="0"/>
          </a:p>
        </p:txBody>
      </p:sp>
      <p:sp>
        <p:nvSpPr>
          <p:cNvPr id="3" name="Content Placeholder 2"/>
          <p:cNvSpPr>
            <a:spLocks noGrp="1"/>
          </p:cNvSpPr>
          <p:nvPr>
            <p:ph idx="1"/>
          </p:nvPr>
        </p:nvSpPr>
        <p:spPr/>
        <p:txBody>
          <a:bodyPr/>
          <a:lstStyle/>
          <a:p>
            <a:pPr>
              <a:buNone/>
            </a:pPr>
            <a:r>
              <a:rPr lang="en-US" dirty="0" smtClean="0"/>
              <a:t>	Where would the highest amounts of acid rain most likely be found?</a:t>
            </a:r>
          </a:p>
          <a:p>
            <a:pPr>
              <a:buNone/>
            </a:pPr>
            <a:endParaRPr lang="en-US" dirty="0" smtClean="0"/>
          </a:p>
          <a:p>
            <a:pPr>
              <a:buNone/>
            </a:pPr>
            <a:r>
              <a:rPr lang="en-US" b="1" dirty="0" smtClean="0"/>
              <a:t>c. in urban areas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2.6.1</a:t>
            </a:r>
            <a:br>
              <a:rPr lang="en-US" dirty="0" smtClean="0"/>
            </a:br>
            <a:r>
              <a:rPr lang="en-US" dirty="0" smtClean="0"/>
              <a:t>Question #28</a:t>
            </a:r>
            <a:endParaRPr lang="en-US" dirty="0"/>
          </a:p>
        </p:txBody>
      </p:sp>
      <p:sp>
        <p:nvSpPr>
          <p:cNvPr id="3" name="Content Placeholder 2"/>
          <p:cNvSpPr>
            <a:spLocks noGrp="1"/>
          </p:cNvSpPr>
          <p:nvPr>
            <p:ph idx="1"/>
          </p:nvPr>
        </p:nvSpPr>
        <p:spPr/>
        <p:txBody>
          <a:bodyPr/>
          <a:lstStyle/>
          <a:p>
            <a:pPr>
              <a:buNone/>
            </a:pPr>
            <a:r>
              <a:rPr lang="en-US" dirty="0" smtClean="0"/>
              <a:t>	What is the major difference between weather and climate?</a:t>
            </a:r>
          </a:p>
          <a:p>
            <a:pPr>
              <a:buNone/>
            </a:pPr>
            <a:r>
              <a:rPr lang="en-US" dirty="0" smtClean="0"/>
              <a:t>a. air temperature</a:t>
            </a:r>
          </a:p>
          <a:p>
            <a:pPr>
              <a:buNone/>
            </a:pPr>
            <a:r>
              <a:rPr lang="en-US" dirty="0" smtClean="0"/>
              <a:t>b. air pressure</a:t>
            </a:r>
          </a:p>
          <a:p>
            <a:pPr>
              <a:buNone/>
            </a:pPr>
            <a:r>
              <a:rPr lang="en-US" dirty="0" smtClean="0"/>
              <a:t>c. humidity</a:t>
            </a:r>
          </a:p>
          <a:p>
            <a:pPr>
              <a:buNone/>
            </a:pPr>
            <a:r>
              <a:rPr lang="en-US" dirty="0" smtClean="0"/>
              <a:t>d. time</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2.6.1</a:t>
            </a:r>
            <a:br>
              <a:rPr lang="en-US" dirty="0" smtClean="0"/>
            </a:br>
            <a:r>
              <a:rPr lang="en-US" dirty="0" smtClean="0"/>
              <a:t>Answer #28</a:t>
            </a:r>
            <a:endParaRPr lang="en-US" dirty="0"/>
          </a:p>
        </p:txBody>
      </p:sp>
      <p:sp>
        <p:nvSpPr>
          <p:cNvPr id="3" name="Content Placeholder 2"/>
          <p:cNvSpPr>
            <a:spLocks noGrp="1"/>
          </p:cNvSpPr>
          <p:nvPr>
            <p:ph idx="1"/>
          </p:nvPr>
        </p:nvSpPr>
        <p:spPr/>
        <p:txBody>
          <a:bodyPr/>
          <a:lstStyle/>
          <a:p>
            <a:pPr>
              <a:buNone/>
            </a:pPr>
            <a:r>
              <a:rPr lang="en-US" dirty="0" smtClean="0"/>
              <a:t>	What is the major difference between weather and climate?</a:t>
            </a:r>
          </a:p>
          <a:p>
            <a:pPr>
              <a:buNone/>
            </a:pPr>
            <a:endParaRPr lang="en-US" dirty="0" smtClean="0"/>
          </a:p>
          <a:p>
            <a:pPr>
              <a:buNone/>
            </a:pPr>
            <a:r>
              <a:rPr lang="en-US" b="1" dirty="0" smtClean="0"/>
              <a:t>d. time</a:t>
            </a:r>
            <a:endParaRPr lang="en-US" b="1"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2.6.1 </a:t>
            </a:r>
            <a:br>
              <a:rPr lang="en-US" dirty="0" smtClean="0"/>
            </a:br>
            <a:r>
              <a:rPr lang="en-US" dirty="0" smtClean="0"/>
              <a:t>Question #29</a:t>
            </a:r>
            <a:endParaRPr lang="en-US" dirty="0"/>
          </a:p>
        </p:txBody>
      </p:sp>
      <p:sp>
        <p:nvSpPr>
          <p:cNvPr id="3" name="Content Placeholder 2"/>
          <p:cNvSpPr>
            <a:spLocks noGrp="1"/>
          </p:cNvSpPr>
          <p:nvPr>
            <p:ph idx="1"/>
          </p:nvPr>
        </p:nvSpPr>
        <p:spPr/>
        <p:txBody>
          <a:bodyPr/>
          <a:lstStyle/>
          <a:p>
            <a:pPr>
              <a:buNone/>
            </a:pPr>
            <a:r>
              <a:rPr lang="en-US" dirty="0" smtClean="0"/>
              <a:t>Which of the following is an example of climate?</a:t>
            </a:r>
          </a:p>
          <a:p>
            <a:pPr>
              <a:buNone/>
            </a:pPr>
            <a:r>
              <a:rPr lang="en-US" dirty="0" smtClean="0"/>
              <a:t>a. the current temperature in Pinehurst, NC</a:t>
            </a:r>
          </a:p>
          <a:p>
            <a:pPr>
              <a:buNone/>
            </a:pPr>
            <a:r>
              <a:rPr lang="en-US" dirty="0" smtClean="0"/>
              <a:t>b. the relative humidity in Raleigh, NC</a:t>
            </a:r>
          </a:p>
          <a:p>
            <a:pPr>
              <a:buNone/>
            </a:pPr>
            <a:r>
              <a:rPr lang="en-US" dirty="0" smtClean="0"/>
              <a:t>c. the average current temperature in a region</a:t>
            </a:r>
          </a:p>
          <a:p>
            <a:pPr>
              <a:buNone/>
            </a:pPr>
            <a:r>
              <a:rPr lang="en-US" dirty="0" smtClean="0"/>
              <a:t>d. the average temperature in Raleigh, NC over the past 30 years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2.6.1 </a:t>
            </a:r>
            <a:br>
              <a:rPr lang="en-US" dirty="0" smtClean="0"/>
            </a:br>
            <a:r>
              <a:rPr lang="en-US" dirty="0" smtClean="0"/>
              <a:t>Answer #29</a:t>
            </a:r>
            <a:endParaRPr lang="en-US" dirty="0"/>
          </a:p>
        </p:txBody>
      </p:sp>
      <p:sp>
        <p:nvSpPr>
          <p:cNvPr id="3" name="Content Placeholder 2"/>
          <p:cNvSpPr>
            <a:spLocks noGrp="1"/>
          </p:cNvSpPr>
          <p:nvPr>
            <p:ph idx="1"/>
          </p:nvPr>
        </p:nvSpPr>
        <p:spPr/>
        <p:txBody>
          <a:bodyPr/>
          <a:lstStyle/>
          <a:p>
            <a:pPr>
              <a:buNone/>
            </a:pPr>
            <a:r>
              <a:rPr lang="en-US" dirty="0" smtClean="0"/>
              <a:t>Which of the following is an example of climate?</a:t>
            </a:r>
          </a:p>
          <a:p>
            <a:pPr>
              <a:buNone/>
            </a:pPr>
            <a:endParaRPr lang="en-US" dirty="0" smtClean="0"/>
          </a:p>
          <a:p>
            <a:pPr>
              <a:buNone/>
            </a:pPr>
            <a:r>
              <a:rPr lang="en-US" b="1" dirty="0" smtClean="0"/>
              <a:t>d. the average temperature in Raleigh, NC over the past 30 years</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1.1.2</a:t>
            </a:r>
            <a:br>
              <a:rPr lang="en-US" dirty="0" smtClean="0"/>
            </a:br>
            <a:r>
              <a:rPr lang="en-US" dirty="0" smtClean="0"/>
              <a:t>Question #3</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Which is true about Earth’s motion through space?</a:t>
            </a:r>
          </a:p>
          <a:p>
            <a:pPr>
              <a:buNone/>
            </a:pPr>
            <a:endParaRPr lang="en-US" dirty="0" smtClean="0"/>
          </a:p>
          <a:p>
            <a:pPr>
              <a:buNone/>
            </a:pPr>
            <a:r>
              <a:rPr lang="en-US" dirty="0" smtClean="0"/>
              <a:t>a. The Earth’s revolution changes the Sun—Earth gravitational pull.</a:t>
            </a:r>
          </a:p>
          <a:p>
            <a:pPr>
              <a:buNone/>
            </a:pPr>
            <a:r>
              <a:rPr lang="en-US" dirty="0" smtClean="0"/>
              <a:t>b. The Earth’s rotation causes annual changes in its surface </a:t>
            </a:r>
          </a:p>
          <a:p>
            <a:pPr>
              <a:buNone/>
            </a:pPr>
            <a:r>
              <a:rPr lang="en-US" dirty="0" smtClean="0"/>
              <a:t>	temperatures.</a:t>
            </a:r>
          </a:p>
          <a:p>
            <a:pPr>
              <a:buNone/>
            </a:pPr>
            <a:r>
              <a:rPr lang="en-US" dirty="0" smtClean="0"/>
              <a:t>c. The tilt of the Earth’s axis and its revolution around the sun </a:t>
            </a:r>
          </a:p>
          <a:p>
            <a:pPr>
              <a:buNone/>
            </a:pPr>
            <a:r>
              <a:rPr lang="en-US" dirty="0" smtClean="0"/>
              <a:t>	produces seasons.</a:t>
            </a:r>
          </a:p>
          <a:p>
            <a:pPr>
              <a:buNone/>
            </a:pPr>
            <a:r>
              <a:rPr lang="en-US" dirty="0" smtClean="0"/>
              <a:t>d. The Earth’s precession affects the amount of heat reflected from its surface.</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2.7.1</a:t>
            </a:r>
            <a:br>
              <a:rPr lang="en-US" dirty="0" smtClean="0"/>
            </a:br>
            <a:r>
              <a:rPr lang="en-US" dirty="0" smtClean="0"/>
              <a:t>Question #30</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Many of the biomes that exist on Earth can be found in the western parts of North Carolina. What is the primary reason for the existence of such a wide range of biomes in this area?</a:t>
            </a:r>
          </a:p>
          <a:p>
            <a:pPr>
              <a:buNone/>
            </a:pPr>
            <a:r>
              <a:rPr lang="en-US" dirty="0" smtClean="0"/>
              <a:t>a. the rivers and lakes in the mountain areas</a:t>
            </a:r>
          </a:p>
          <a:p>
            <a:pPr>
              <a:buNone/>
            </a:pPr>
            <a:r>
              <a:rPr lang="en-US" dirty="0" smtClean="0"/>
              <a:t>b. the wide range of altitudes of the mountains</a:t>
            </a:r>
          </a:p>
          <a:p>
            <a:pPr>
              <a:buNone/>
            </a:pPr>
            <a:r>
              <a:rPr lang="en-US" dirty="0" smtClean="0"/>
              <a:t>c. they types of rocks that make up the mountains</a:t>
            </a:r>
          </a:p>
          <a:p>
            <a:pPr>
              <a:buNone/>
            </a:pPr>
            <a:r>
              <a:rPr lang="en-US" dirty="0" smtClean="0"/>
              <a:t>d. the wind and water erosion of the mountains</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2.7.1</a:t>
            </a:r>
            <a:br>
              <a:rPr lang="en-US" dirty="0" smtClean="0"/>
            </a:br>
            <a:r>
              <a:rPr lang="en-US" dirty="0" smtClean="0"/>
              <a:t>Answer #30</a:t>
            </a:r>
            <a:endParaRPr lang="en-US" dirty="0"/>
          </a:p>
        </p:txBody>
      </p:sp>
      <p:sp>
        <p:nvSpPr>
          <p:cNvPr id="3" name="Content Placeholder 2"/>
          <p:cNvSpPr>
            <a:spLocks noGrp="1"/>
          </p:cNvSpPr>
          <p:nvPr>
            <p:ph idx="1"/>
          </p:nvPr>
        </p:nvSpPr>
        <p:spPr/>
        <p:txBody>
          <a:bodyPr>
            <a:normAutofit/>
          </a:bodyPr>
          <a:lstStyle/>
          <a:p>
            <a:pPr>
              <a:buNone/>
            </a:pPr>
            <a:r>
              <a:rPr lang="en-US" dirty="0" smtClean="0"/>
              <a:t>	Many of the biomes that exist on Earth can be found in the western parts of North Carolina. What is the primary reason for the existence of such a wide range of biomes in this area?</a:t>
            </a:r>
          </a:p>
          <a:p>
            <a:pPr>
              <a:buNone/>
            </a:pPr>
            <a:endParaRPr lang="en-US" dirty="0" smtClean="0"/>
          </a:p>
          <a:p>
            <a:pPr>
              <a:buNone/>
            </a:pPr>
            <a:r>
              <a:rPr lang="en-US" b="1" dirty="0" smtClean="0"/>
              <a:t>b. the wide range of altitudes of the mountains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2.7.2 </a:t>
            </a:r>
            <a:br>
              <a:rPr lang="en-US" dirty="0" smtClean="0"/>
            </a:br>
            <a:r>
              <a:rPr lang="en-US" dirty="0" smtClean="0"/>
              <a:t>Question #31</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How is biodiversity essential to the environment? </a:t>
            </a:r>
          </a:p>
          <a:p>
            <a:pPr>
              <a:buNone/>
            </a:pPr>
            <a:r>
              <a:rPr lang="en-US" dirty="0" smtClean="0"/>
              <a:t>a. Biodiversity decreases the chance that at least some living things will survive in the face of large changes in the environment.</a:t>
            </a:r>
          </a:p>
          <a:p>
            <a:pPr>
              <a:buNone/>
            </a:pPr>
            <a:r>
              <a:rPr lang="en-US" dirty="0" smtClean="0"/>
              <a:t>b. Biodiversity decreases the stability of the ecosystem.</a:t>
            </a:r>
          </a:p>
          <a:p>
            <a:pPr>
              <a:buNone/>
            </a:pPr>
            <a:r>
              <a:rPr lang="en-US" dirty="0" smtClean="0"/>
              <a:t>c. Biodiversity adds to the aesthetical value of the environment and reduces the amount of genetic material in the environment.</a:t>
            </a:r>
          </a:p>
          <a:p>
            <a:pPr>
              <a:buNone/>
            </a:pPr>
            <a:r>
              <a:rPr lang="en-US" dirty="0" smtClean="0"/>
              <a:t>d. Biodiversity adds to the aesthetical value of the environment and increases the amount of genetic material in the environment.</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2.7.2 </a:t>
            </a:r>
            <a:br>
              <a:rPr lang="en-US" dirty="0" smtClean="0"/>
            </a:br>
            <a:r>
              <a:rPr lang="en-US" dirty="0" smtClean="0"/>
              <a:t>Answer #31</a:t>
            </a:r>
            <a:endParaRPr lang="en-US" dirty="0"/>
          </a:p>
        </p:txBody>
      </p:sp>
      <p:sp>
        <p:nvSpPr>
          <p:cNvPr id="3" name="Content Placeholder 2"/>
          <p:cNvSpPr>
            <a:spLocks noGrp="1"/>
          </p:cNvSpPr>
          <p:nvPr>
            <p:ph idx="1"/>
          </p:nvPr>
        </p:nvSpPr>
        <p:spPr/>
        <p:txBody>
          <a:bodyPr>
            <a:normAutofit/>
          </a:bodyPr>
          <a:lstStyle/>
          <a:p>
            <a:pPr>
              <a:buNone/>
            </a:pPr>
            <a:r>
              <a:rPr lang="en-US" dirty="0" smtClean="0"/>
              <a:t>	How is biodiversity essential to the environment? </a:t>
            </a:r>
          </a:p>
          <a:p>
            <a:pPr>
              <a:buNone/>
            </a:pPr>
            <a:endParaRPr lang="en-US" dirty="0" smtClean="0"/>
          </a:p>
          <a:p>
            <a:pPr>
              <a:buNone/>
            </a:pPr>
            <a:r>
              <a:rPr lang="en-US" b="1" dirty="0" smtClean="0"/>
              <a:t>d. Biodiversity adds to the aesthetical value of the environment and increases the amount of genetic material in the environment.</a:t>
            </a:r>
            <a:endParaRPr lang="en-US"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2.7.3 </a:t>
            </a:r>
            <a:br>
              <a:rPr lang="en-US" dirty="0" smtClean="0"/>
            </a:br>
            <a:r>
              <a:rPr lang="en-US" dirty="0" smtClean="0"/>
              <a:t>Question #32</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	Which human activity would be most destructive to the biodiversity of the biosphere?</a:t>
            </a:r>
          </a:p>
          <a:p>
            <a:pPr>
              <a:buNone/>
            </a:pPr>
            <a:r>
              <a:rPr lang="en-US" dirty="0" smtClean="0"/>
              <a:t>a. the burning of wood and coal in rural areas</a:t>
            </a:r>
          </a:p>
          <a:p>
            <a:pPr>
              <a:buNone/>
            </a:pPr>
            <a:r>
              <a:rPr lang="en-US" dirty="0" smtClean="0"/>
              <a:t>b. the release of species of freshwater trout in lakes</a:t>
            </a:r>
          </a:p>
          <a:p>
            <a:pPr>
              <a:buNone/>
            </a:pPr>
            <a:r>
              <a:rPr lang="en-US" dirty="0" smtClean="0"/>
              <a:t>c. the removal of plants from the food webs they support</a:t>
            </a:r>
          </a:p>
          <a:p>
            <a:pPr>
              <a:buNone/>
            </a:pPr>
            <a:r>
              <a:rPr lang="en-US" dirty="0" smtClean="0"/>
              <a:t>d. the removal of erosion barriers from forest boundaries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2.7.3 </a:t>
            </a:r>
            <a:br>
              <a:rPr lang="en-US" dirty="0" smtClean="0"/>
            </a:br>
            <a:r>
              <a:rPr lang="en-US" dirty="0" smtClean="0"/>
              <a:t>Answer #32</a:t>
            </a:r>
            <a:endParaRPr lang="en-US" dirty="0"/>
          </a:p>
        </p:txBody>
      </p:sp>
      <p:sp>
        <p:nvSpPr>
          <p:cNvPr id="3" name="Content Placeholder 2"/>
          <p:cNvSpPr>
            <a:spLocks noGrp="1"/>
          </p:cNvSpPr>
          <p:nvPr>
            <p:ph idx="1"/>
          </p:nvPr>
        </p:nvSpPr>
        <p:spPr/>
        <p:txBody>
          <a:bodyPr>
            <a:normAutofit/>
          </a:bodyPr>
          <a:lstStyle/>
          <a:p>
            <a:pPr>
              <a:buNone/>
            </a:pPr>
            <a:r>
              <a:rPr lang="en-US" dirty="0" smtClean="0"/>
              <a:t>	Which human activity would be most destructive to the biodiversity of the biosphere?</a:t>
            </a:r>
          </a:p>
          <a:p>
            <a:pPr>
              <a:buNone/>
            </a:pPr>
            <a:endParaRPr lang="en-US" dirty="0" smtClean="0"/>
          </a:p>
          <a:p>
            <a:pPr>
              <a:buNone/>
            </a:pPr>
            <a:r>
              <a:rPr lang="en-US" b="1" dirty="0" smtClean="0"/>
              <a:t>c. the removal of plants from the food webs they support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2.8.1</a:t>
            </a:r>
            <a:br>
              <a:rPr lang="en-US" dirty="0" smtClean="0"/>
            </a:br>
            <a:r>
              <a:rPr lang="en-US" dirty="0" smtClean="0"/>
              <a:t>Question # 33</a:t>
            </a:r>
            <a:endParaRPr lang="en-US" dirty="0"/>
          </a:p>
        </p:txBody>
      </p:sp>
      <p:sp>
        <p:nvSpPr>
          <p:cNvPr id="3" name="Content Placeholder 2"/>
          <p:cNvSpPr>
            <a:spLocks noGrp="1"/>
          </p:cNvSpPr>
          <p:nvPr>
            <p:ph idx="1"/>
          </p:nvPr>
        </p:nvSpPr>
        <p:spPr/>
        <p:txBody>
          <a:bodyPr/>
          <a:lstStyle/>
          <a:p>
            <a:pPr>
              <a:buNone/>
            </a:pPr>
            <a:r>
              <a:rPr lang="en-US" dirty="0" smtClean="0"/>
              <a:t>	Which alternative energy technology could take advantage of land and sea breezes in coastal North Carolina?</a:t>
            </a:r>
          </a:p>
          <a:p>
            <a:pPr>
              <a:buNone/>
            </a:pPr>
            <a:r>
              <a:rPr lang="en-US" dirty="0" smtClean="0"/>
              <a:t>a. </a:t>
            </a:r>
            <a:r>
              <a:rPr lang="en-US" dirty="0" err="1" smtClean="0"/>
              <a:t>biofuels</a:t>
            </a:r>
            <a:r>
              <a:rPr lang="en-US" dirty="0" smtClean="0"/>
              <a:t> production</a:t>
            </a:r>
          </a:p>
          <a:p>
            <a:pPr>
              <a:buNone/>
            </a:pPr>
            <a:r>
              <a:rPr lang="en-US" dirty="0" smtClean="0"/>
              <a:t>b. wind farms</a:t>
            </a:r>
          </a:p>
          <a:p>
            <a:pPr>
              <a:buNone/>
            </a:pPr>
            <a:r>
              <a:rPr lang="en-US" dirty="0" smtClean="0"/>
              <a:t>c. solar energy panels</a:t>
            </a:r>
          </a:p>
          <a:p>
            <a:pPr>
              <a:buNone/>
            </a:pPr>
            <a:r>
              <a:rPr lang="en-US" dirty="0" smtClean="0"/>
              <a:t>d. nuclear fusion</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2.8.1</a:t>
            </a:r>
            <a:br>
              <a:rPr lang="en-US" dirty="0" smtClean="0"/>
            </a:br>
            <a:r>
              <a:rPr lang="en-US" dirty="0" smtClean="0"/>
              <a:t>Answer # 33</a:t>
            </a:r>
            <a:endParaRPr lang="en-US" dirty="0"/>
          </a:p>
        </p:txBody>
      </p:sp>
      <p:sp>
        <p:nvSpPr>
          <p:cNvPr id="3" name="Content Placeholder 2"/>
          <p:cNvSpPr>
            <a:spLocks noGrp="1"/>
          </p:cNvSpPr>
          <p:nvPr>
            <p:ph idx="1"/>
          </p:nvPr>
        </p:nvSpPr>
        <p:spPr/>
        <p:txBody>
          <a:bodyPr/>
          <a:lstStyle/>
          <a:p>
            <a:pPr>
              <a:buNone/>
            </a:pPr>
            <a:r>
              <a:rPr lang="en-US" dirty="0" smtClean="0"/>
              <a:t>	Which alternative energy technology could take advantage of land and sea breezes in coastal North Carolina?</a:t>
            </a:r>
          </a:p>
          <a:p>
            <a:pPr>
              <a:buNone/>
            </a:pPr>
            <a:endParaRPr lang="en-US" dirty="0" smtClean="0"/>
          </a:p>
          <a:p>
            <a:pPr>
              <a:buNone/>
            </a:pPr>
            <a:r>
              <a:rPr lang="en-US" b="1" dirty="0" smtClean="0"/>
              <a:t>b. wind farms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2.8.2</a:t>
            </a:r>
            <a:br>
              <a:rPr lang="en-US" dirty="0" smtClean="0"/>
            </a:br>
            <a:r>
              <a:rPr lang="en-US" dirty="0" smtClean="0"/>
              <a:t>Question #34</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	Why should the farming industry adopt sustainable agriculture practices?</a:t>
            </a:r>
          </a:p>
          <a:p>
            <a:pPr>
              <a:buNone/>
            </a:pPr>
            <a:r>
              <a:rPr lang="en-US" dirty="0" smtClean="0"/>
              <a:t>a. to increase the use of irrigation systems</a:t>
            </a:r>
          </a:p>
          <a:p>
            <a:pPr>
              <a:buNone/>
            </a:pPr>
            <a:r>
              <a:rPr lang="en-US" dirty="0" smtClean="0"/>
              <a:t>b. to increase the number of non-point sources of water pollution</a:t>
            </a:r>
          </a:p>
          <a:p>
            <a:pPr>
              <a:buNone/>
            </a:pPr>
            <a:r>
              <a:rPr lang="en-US" dirty="0" smtClean="0"/>
              <a:t>c. to increase the amount of erosion and deposition</a:t>
            </a:r>
          </a:p>
          <a:p>
            <a:pPr>
              <a:buNone/>
            </a:pPr>
            <a:r>
              <a:rPr lang="en-US" dirty="0" smtClean="0"/>
              <a:t>d. to reduce the environmental degradation and economic losses</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2.8.2</a:t>
            </a:r>
            <a:br>
              <a:rPr lang="en-US" dirty="0" smtClean="0"/>
            </a:br>
            <a:r>
              <a:rPr lang="en-US" dirty="0" smtClean="0"/>
              <a:t>Answer #34</a:t>
            </a:r>
            <a:endParaRPr lang="en-US" dirty="0"/>
          </a:p>
        </p:txBody>
      </p:sp>
      <p:sp>
        <p:nvSpPr>
          <p:cNvPr id="3" name="Content Placeholder 2"/>
          <p:cNvSpPr>
            <a:spLocks noGrp="1"/>
          </p:cNvSpPr>
          <p:nvPr>
            <p:ph idx="1"/>
          </p:nvPr>
        </p:nvSpPr>
        <p:spPr/>
        <p:txBody>
          <a:bodyPr>
            <a:normAutofit/>
          </a:bodyPr>
          <a:lstStyle/>
          <a:p>
            <a:pPr>
              <a:buNone/>
            </a:pPr>
            <a:r>
              <a:rPr lang="en-US" dirty="0" smtClean="0"/>
              <a:t>	Why should the farming industry adopt sustainable agriculture practices?</a:t>
            </a:r>
          </a:p>
          <a:p>
            <a:pPr>
              <a:buNone/>
            </a:pPr>
            <a:endParaRPr lang="en-US" dirty="0" smtClean="0"/>
          </a:p>
          <a:p>
            <a:pPr>
              <a:buNone/>
            </a:pPr>
            <a:r>
              <a:rPr lang="en-US" b="1" dirty="0" smtClean="0"/>
              <a:t>d. to reduce the environmental degradation and economic losses</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1.1.2</a:t>
            </a:r>
            <a:br>
              <a:rPr lang="en-US" dirty="0" smtClean="0"/>
            </a:br>
            <a:r>
              <a:rPr lang="en-US" dirty="0" smtClean="0"/>
              <a:t>Answer #3</a:t>
            </a:r>
            <a:endParaRPr lang="en-US" dirty="0"/>
          </a:p>
        </p:txBody>
      </p:sp>
      <p:sp>
        <p:nvSpPr>
          <p:cNvPr id="3" name="Content Placeholder 2"/>
          <p:cNvSpPr>
            <a:spLocks noGrp="1"/>
          </p:cNvSpPr>
          <p:nvPr>
            <p:ph idx="1"/>
          </p:nvPr>
        </p:nvSpPr>
        <p:spPr/>
        <p:txBody>
          <a:bodyPr>
            <a:normAutofit/>
          </a:bodyPr>
          <a:lstStyle/>
          <a:p>
            <a:pPr>
              <a:buNone/>
            </a:pPr>
            <a:r>
              <a:rPr lang="en-US" dirty="0" smtClean="0"/>
              <a:t>Which is true about Earth’s motion through space?</a:t>
            </a:r>
          </a:p>
          <a:p>
            <a:pPr>
              <a:buNone/>
            </a:pPr>
            <a:endParaRPr lang="en-US" dirty="0" smtClean="0"/>
          </a:p>
          <a:p>
            <a:pPr>
              <a:buNone/>
            </a:pPr>
            <a:r>
              <a:rPr lang="en-US" b="1" dirty="0" smtClean="0"/>
              <a:t>c. The tilt of the Earth’s axis and its revolution around the sun produces seasons.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2.8.3 </a:t>
            </a:r>
            <a:br>
              <a:rPr lang="en-US" dirty="0" smtClean="0"/>
            </a:br>
            <a:r>
              <a:rPr lang="en-US" dirty="0" smtClean="0"/>
              <a:t>Question # 35</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Which change would most likely occur as a result of rapid increases in the global population?</a:t>
            </a:r>
          </a:p>
          <a:p>
            <a:pPr>
              <a:buNone/>
            </a:pPr>
            <a:r>
              <a:rPr lang="en-US" dirty="0" smtClean="0"/>
              <a:t>a. The price of labor to harvest raw food supplies would decrease.</a:t>
            </a:r>
          </a:p>
          <a:p>
            <a:pPr>
              <a:buNone/>
            </a:pPr>
            <a:r>
              <a:rPr lang="en-US" dirty="0" smtClean="0"/>
              <a:t>b. The price of transporting food would cause lowering of food </a:t>
            </a:r>
          </a:p>
          <a:p>
            <a:pPr>
              <a:buNone/>
            </a:pPr>
            <a:r>
              <a:rPr lang="en-US" dirty="0" smtClean="0"/>
              <a:t>	prices.</a:t>
            </a:r>
          </a:p>
          <a:p>
            <a:pPr>
              <a:buNone/>
            </a:pPr>
            <a:r>
              <a:rPr lang="en-US" dirty="0" smtClean="0"/>
              <a:t>c. There would be a high demand for limited natural resources.</a:t>
            </a:r>
          </a:p>
          <a:p>
            <a:pPr>
              <a:buNone/>
            </a:pPr>
            <a:r>
              <a:rPr lang="en-US" dirty="0" smtClean="0"/>
              <a:t>d. The present global management of natural resources would </a:t>
            </a:r>
          </a:p>
          <a:p>
            <a:pPr>
              <a:buNone/>
            </a:pPr>
            <a:r>
              <a:rPr lang="en-US" dirty="0" smtClean="0"/>
              <a:t>	remain the same.</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2.8.3 </a:t>
            </a:r>
            <a:br>
              <a:rPr lang="en-US" dirty="0" smtClean="0"/>
            </a:br>
            <a:r>
              <a:rPr lang="en-US" dirty="0" smtClean="0"/>
              <a:t>Answer # 35</a:t>
            </a:r>
            <a:endParaRPr lang="en-US" dirty="0"/>
          </a:p>
        </p:txBody>
      </p:sp>
      <p:sp>
        <p:nvSpPr>
          <p:cNvPr id="3" name="Content Placeholder 2"/>
          <p:cNvSpPr>
            <a:spLocks noGrp="1"/>
          </p:cNvSpPr>
          <p:nvPr>
            <p:ph idx="1"/>
          </p:nvPr>
        </p:nvSpPr>
        <p:spPr/>
        <p:txBody>
          <a:bodyPr>
            <a:normAutofit/>
          </a:bodyPr>
          <a:lstStyle/>
          <a:p>
            <a:pPr>
              <a:buNone/>
            </a:pPr>
            <a:r>
              <a:rPr lang="en-US" dirty="0" smtClean="0"/>
              <a:t>	Which change would most likely occur as a result of rapid increases in the global population?</a:t>
            </a:r>
          </a:p>
          <a:p>
            <a:pPr>
              <a:buNone/>
            </a:pPr>
            <a:endParaRPr lang="en-US" dirty="0" smtClean="0"/>
          </a:p>
          <a:p>
            <a:pPr>
              <a:buNone/>
            </a:pPr>
            <a:r>
              <a:rPr lang="en-US" b="1" dirty="0" smtClean="0"/>
              <a:t>c. There would be a high demand for limited natural resources.</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2.8.4 </a:t>
            </a:r>
            <a:br>
              <a:rPr lang="en-US" dirty="0" smtClean="0"/>
            </a:br>
            <a:r>
              <a:rPr lang="en-US" dirty="0" smtClean="0"/>
              <a:t>Question #36</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Why would citizens be advised to recycle plastic products?</a:t>
            </a:r>
          </a:p>
          <a:p>
            <a:pPr>
              <a:buNone/>
            </a:pPr>
            <a:r>
              <a:rPr lang="en-US" dirty="0" smtClean="0"/>
              <a:t>a. because the products are not biodegradable and would </a:t>
            </a:r>
          </a:p>
          <a:p>
            <a:pPr>
              <a:buNone/>
            </a:pPr>
            <a:r>
              <a:rPr lang="en-US" dirty="0" smtClean="0"/>
              <a:t>	therefore accumulate</a:t>
            </a:r>
          </a:p>
          <a:p>
            <a:pPr>
              <a:buNone/>
            </a:pPr>
            <a:r>
              <a:rPr lang="en-US" dirty="0" smtClean="0"/>
              <a:t>b. because this would increase the consumption of petroleum products</a:t>
            </a:r>
          </a:p>
          <a:p>
            <a:pPr>
              <a:buNone/>
            </a:pPr>
            <a:r>
              <a:rPr lang="en-US" dirty="0" smtClean="0"/>
              <a:t>c. because this would decrease the amount of green industry jobs</a:t>
            </a:r>
          </a:p>
          <a:p>
            <a:pPr>
              <a:buNone/>
            </a:pPr>
            <a:r>
              <a:rPr lang="en-US" dirty="0" smtClean="0"/>
              <a:t>d. because the products can be made into inexpensive public art</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2.8.4 </a:t>
            </a:r>
            <a:br>
              <a:rPr lang="en-US" dirty="0" smtClean="0"/>
            </a:br>
            <a:r>
              <a:rPr lang="en-US" dirty="0" smtClean="0"/>
              <a:t>Answer #36</a:t>
            </a:r>
            <a:endParaRPr lang="en-US" dirty="0"/>
          </a:p>
        </p:txBody>
      </p:sp>
      <p:sp>
        <p:nvSpPr>
          <p:cNvPr id="3" name="Content Placeholder 2"/>
          <p:cNvSpPr>
            <a:spLocks noGrp="1"/>
          </p:cNvSpPr>
          <p:nvPr>
            <p:ph idx="1"/>
          </p:nvPr>
        </p:nvSpPr>
        <p:spPr/>
        <p:txBody>
          <a:bodyPr>
            <a:normAutofit/>
          </a:bodyPr>
          <a:lstStyle/>
          <a:p>
            <a:pPr>
              <a:buNone/>
            </a:pPr>
            <a:r>
              <a:rPr lang="en-US" dirty="0" smtClean="0"/>
              <a:t>	Why would citizens be advised to recycle plastic products?</a:t>
            </a:r>
          </a:p>
          <a:p>
            <a:pPr>
              <a:buNone/>
            </a:pPr>
            <a:endParaRPr lang="en-US" dirty="0" smtClean="0"/>
          </a:p>
          <a:p>
            <a:pPr>
              <a:buNone/>
            </a:pPr>
            <a:r>
              <a:rPr lang="en-US" b="1" dirty="0" smtClean="0"/>
              <a:t>a. because the products are not biodegradable and would therefore accumulate</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dirty="0" smtClean="0"/>
              <a:t>Constructed Response Questions will make up 9 – 12% of the test and will come from these goals…</a:t>
            </a:r>
            <a:endParaRPr lang="en-US" dirty="0"/>
          </a:p>
        </p:txBody>
      </p:sp>
      <p:sp>
        <p:nvSpPr>
          <p:cNvPr id="3" name="Content Placeholder 2"/>
          <p:cNvSpPr>
            <a:spLocks noGrp="1"/>
          </p:cNvSpPr>
          <p:nvPr>
            <p:ph idx="1"/>
          </p:nvPr>
        </p:nvSpPr>
        <p:spPr>
          <a:xfrm>
            <a:off x="304800" y="2743200"/>
            <a:ext cx="8229600" cy="4525963"/>
          </a:xfrm>
        </p:spPr>
        <p:txBody>
          <a:bodyPr>
            <a:normAutofit/>
          </a:bodyPr>
          <a:lstStyle/>
          <a:p>
            <a:r>
              <a:rPr lang="en-US" dirty="0" smtClean="0"/>
              <a:t>2.5 Understand the structure of and processes within our atmosphere.</a:t>
            </a:r>
          </a:p>
          <a:p>
            <a:r>
              <a:rPr lang="en-US" dirty="0" smtClean="0"/>
              <a:t>2.6 Analyze patterns of global climate change over time.</a:t>
            </a:r>
          </a:p>
          <a:p>
            <a:r>
              <a:rPr lang="en-US" dirty="0" smtClean="0"/>
              <a:t>2.8 Evaluate human behaviors in terms of how likely they are to ensure the ability to live sustainably on Earth.</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2.3.2</a:t>
            </a:r>
            <a:br>
              <a:rPr lang="en-US" dirty="0" smtClean="0"/>
            </a:br>
            <a:r>
              <a:rPr lang="en-US" dirty="0" smtClean="0"/>
              <a:t>Constructed Response</a:t>
            </a:r>
            <a:endParaRPr lang="en-US" dirty="0"/>
          </a:p>
        </p:txBody>
      </p:sp>
      <p:sp>
        <p:nvSpPr>
          <p:cNvPr id="3" name="Content Placeholder 2"/>
          <p:cNvSpPr>
            <a:spLocks noGrp="1"/>
          </p:cNvSpPr>
          <p:nvPr>
            <p:ph idx="1"/>
          </p:nvPr>
        </p:nvSpPr>
        <p:spPr/>
        <p:txBody>
          <a:bodyPr/>
          <a:lstStyle/>
          <a:p>
            <a:pPr>
              <a:buNone/>
            </a:pPr>
            <a:r>
              <a:rPr lang="en-US" dirty="0" smtClean="0"/>
              <a:t>Which of the two samples has the greatest soil permeability and why?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90800" y="2819400"/>
            <a:ext cx="3467100"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2.3.2</a:t>
            </a:r>
            <a:br>
              <a:rPr lang="en-US" dirty="0" smtClean="0"/>
            </a:br>
            <a:r>
              <a:rPr lang="en-US" dirty="0" smtClean="0"/>
              <a:t>Answer - Constructed Response</a:t>
            </a:r>
            <a:endParaRPr lang="en-US" dirty="0"/>
          </a:p>
        </p:txBody>
      </p:sp>
      <p:sp>
        <p:nvSpPr>
          <p:cNvPr id="3" name="Content Placeholder 2"/>
          <p:cNvSpPr>
            <a:spLocks noGrp="1"/>
          </p:cNvSpPr>
          <p:nvPr>
            <p:ph idx="1"/>
          </p:nvPr>
        </p:nvSpPr>
        <p:spPr/>
        <p:txBody>
          <a:bodyPr/>
          <a:lstStyle/>
          <a:p>
            <a:pPr>
              <a:buNone/>
            </a:pPr>
            <a:r>
              <a:rPr lang="en-US" dirty="0" smtClean="0"/>
              <a:t>Which of the two samples has the greatest soil permeability and why?  </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2590800" y="2819400"/>
            <a:ext cx="3467100" cy="2524125"/>
          </a:xfrm>
          <a:prstGeom prst="rect">
            <a:avLst/>
          </a:prstGeom>
          <a:noFill/>
          <a:ln w="9525">
            <a:noFill/>
            <a:miter lim="800000"/>
            <a:headEnd/>
            <a:tailEnd/>
          </a:ln>
        </p:spPr>
      </p:pic>
      <p:sp>
        <p:nvSpPr>
          <p:cNvPr id="5" name="TextBox 4"/>
          <p:cNvSpPr txBox="1"/>
          <p:nvPr/>
        </p:nvSpPr>
        <p:spPr>
          <a:xfrm>
            <a:off x="533400" y="5486400"/>
            <a:ext cx="8382000" cy="923330"/>
          </a:xfrm>
          <a:prstGeom prst="rect">
            <a:avLst/>
          </a:prstGeom>
          <a:noFill/>
        </p:spPr>
        <p:txBody>
          <a:bodyPr wrap="square" rtlCol="0">
            <a:spAutoFit/>
          </a:bodyPr>
          <a:lstStyle/>
          <a:p>
            <a:r>
              <a:rPr lang="en-US" b="1" dirty="0" smtClean="0"/>
              <a:t>Sample A</a:t>
            </a:r>
            <a:r>
              <a:rPr lang="en-US" dirty="0" smtClean="0"/>
              <a:t> because there are more air spaces for fluids to move through.  Sample B will prevent materials from moving as quickly because the passages or spaces between the pebbles are blocked.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1.1.3 </a:t>
            </a:r>
            <a:br>
              <a:rPr lang="en-US" dirty="0" smtClean="0"/>
            </a:br>
            <a:r>
              <a:rPr lang="en-US" dirty="0" smtClean="0"/>
              <a:t>Question #4</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Which of the following chemical reactions produce the sun’s energy? </a:t>
            </a:r>
          </a:p>
          <a:p>
            <a:pPr>
              <a:buNone/>
            </a:pPr>
            <a:r>
              <a:rPr lang="en-US" dirty="0" smtClean="0"/>
              <a:t>a. Helium nuclei are combined by nuclear fusion.</a:t>
            </a:r>
          </a:p>
          <a:p>
            <a:pPr>
              <a:buNone/>
            </a:pPr>
            <a:r>
              <a:rPr lang="en-US" dirty="0" smtClean="0"/>
              <a:t>b. Oxygen is present to cause combustion of solar fuel molecules.</a:t>
            </a:r>
          </a:p>
          <a:p>
            <a:pPr>
              <a:buNone/>
            </a:pPr>
            <a:r>
              <a:rPr lang="en-US" dirty="0" smtClean="0"/>
              <a:t>c. Hydrogen nuclei combine through nuclear fusion into helium.</a:t>
            </a:r>
          </a:p>
          <a:p>
            <a:pPr>
              <a:buNone/>
            </a:pPr>
            <a:r>
              <a:rPr lang="en-US" dirty="0" smtClean="0"/>
              <a:t>d. Helium and oxygen break down through nuclear fission.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 </a:t>
            </a:r>
            <a:r>
              <a:rPr lang="en-US" dirty="0" smtClean="0"/>
              <a:t>1.1.3 </a:t>
            </a:r>
            <a:br>
              <a:rPr lang="en-US" dirty="0" smtClean="0"/>
            </a:br>
            <a:r>
              <a:rPr lang="en-US" dirty="0" smtClean="0"/>
              <a:t>Answer #4</a:t>
            </a:r>
            <a:endParaRPr lang="en-US" dirty="0"/>
          </a:p>
        </p:txBody>
      </p:sp>
      <p:sp>
        <p:nvSpPr>
          <p:cNvPr id="3" name="Content Placeholder 2"/>
          <p:cNvSpPr>
            <a:spLocks noGrp="1"/>
          </p:cNvSpPr>
          <p:nvPr>
            <p:ph idx="1"/>
          </p:nvPr>
        </p:nvSpPr>
        <p:spPr/>
        <p:txBody>
          <a:bodyPr>
            <a:normAutofit/>
          </a:bodyPr>
          <a:lstStyle/>
          <a:p>
            <a:pPr>
              <a:buNone/>
            </a:pPr>
            <a:r>
              <a:rPr lang="en-US" dirty="0" smtClean="0"/>
              <a:t>Which of the following chemical reactions produce the sun’s energy?</a:t>
            </a:r>
          </a:p>
          <a:p>
            <a:pPr>
              <a:buNone/>
            </a:pPr>
            <a:r>
              <a:rPr lang="en-US" dirty="0" smtClean="0"/>
              <a:t> </a:t>
            </a:r>
          </a:p>
          <a:p>
            <a:pPr>
              <a:buNone/>
            </a:pPr>
            <a:r>
              <a:rPr lang="en-US" b="1" dirty="0" smtClean="0"/>
              <a:t>c. Hydrogen nuclei combine through nuclear fusion into helium.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1972</Words>
  <Application>Microsoft Office PowerPoint</Application>
  <PresentationFormat>On-screen Show (4:3)</PresentationFormat>
  <Paragraphs>389</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Earth/Environmental Science  MSL Exam Review </vt:lpstr>
      <vt:lpstr>Goal 1.1.1  Question #1</vt:lpstr>
      <vt:lpstr>Goal 1.1.1  Answer #1</vt:lpstr>
      <vt:lpstr>Goal 1.1.2 Question #2 – Constructed Response</vt:lpstr>
      <vt:lpstr>Goal 1.1.2 Answer #2 – Constructed Response</vt:lpstr>
      <vt:lpstr>Goal 1.1.2 Question #3</vt:lpstr>
      <vt:lpstr>Goal 1.1.2 Answer #3</vt:lpstr>
      <vt:lpstr>Goal 1.1.3  Question #4</vt:lpstr>
      <vt:lpstr>Goal 1.1.3  Answer #4</vt:lpstr>
      <vt:lpstr>Goal 1.1.4  Question #5</vt:lpstr>
      <vt:lpstr>Goal 1.1.4  Answer #5</vt:lpstr>
      <vt:lpstr>Goal 1.1.4 Question #6 </vt:lpstr>
      <vt:lpstr>Goal 1.1.4 Answer #6 </vt:lpstr>
      <vt:lpstr>Goal 2.1.1 Question #7</vt:lpstr>
      <vt:lpstr>Goal 2.1.1 Answer #7</vt:lpstr>
      <vt:lpstr>Goal 2.1.2  Question # 8</vt:lpstr>
      <vt:lpstr>Goal 2.1.2  Answer # 8</vt:lpstr>
      <vt:lpstr>Goal 2.1.2  Question #9</vt:lpstr>
      <vt:lpstr>Goal 2.1.2  Answer #9</vt:lpstr>
      <vt:lpstr>Goal 2.1.3  Question # 10</vt:lpstr>
      <vt:lpstr>Goal 2.1.3  Answer # 10</vt:lpstr>
      <vt:lpstr>Goal 2.1.3  Question #11</vt:lpstr>
      <vt:lpstr>Goal 2.1.3  Answer #11</vt:lpstr>
      <vt:lpstr>Goal 2.1.4 Question #12</vt:lpstr>
      <vt:lpstr>Goal 2.1.4 Answer #12</vt:lpstr>
      <vt:lpstr>Goal 2.2.1 Question #13</vt:lpstr>
      <vt:lpstr>Goal 2.2.1 Answer #13</vt:lpstr>
      <vt:lpstr>Goal 2.2.2 Question # 14</vt:lpstr>
      <vt:lpstr>Goal 2.2.2 Answer # 14</vt:lpstr>
      <vt:lpstr>Goal 2.2.2  Question #15</vt:lpstr>
      <vt:lpstr>Goal 2.2.2  Answer #15</vt:lpstr>
      <vt:lpstr>Goal 2.3.1 Question #16</vt:lpstr>
      <vt:lpstr>Goal 2.3.1 Question #16</vt:lpstr>
      <vt:lpstr>Goal 2.3.2  Question # 17</vt:lpstr>
      <vt:lpstr>Goal 2.3.2  Answer # 17</vt:lpstr>
      <vt:lpstr>Goal 2.3.2 Question #18</vt:lpstr>
      <vt:lpstr>Goal 2.3.2 Answer #18</vt:lpstr>
      <vt:lpstr>Goal 2.4.1  Question # 19</vt:lpstr>
      <vt:lpstr>Goal 2.4.1  Answer # 19</vt:lpstr>
      <vt:lpstr>Goal 2.4.2 Question #20</vt:lpstr>
      <vt:lpstr>Goal 2.4.2 Answer #20</vt:lpstr>
      <vt:lpstr>Goal 2.5.1 Question #21</vt:lpstr>
      <vt:lpstr>Goal 2.5.1 Answer #21</vt:lpstr>
      <vt:lpstr>Goal 2.5.1.  Question #22</vt:lpstr>
      <vt:lpstr>Goal 2.5.1.  Answer #22</vt:lpstr>
      <vt:lpstr>Goal 2.5.2  Question #23</vt:lpstr>
      <vt:lpstr>Goal 2.5.2  Answer #23</vt:lpstr>
      <vt:lpstr>Goal 2.5.3 Question #24</vt:lpstr>
      <vt:lpstr>Goal 2.5.3 Answer #24</vt:lpstr>
      <vt:lpstr>Goal 2.5.4 Question #25</vt:lpstr>
      <vt:lpstr>Goal 2.5.4 Answer #25</vt:lpstr>
      <vt:lpstr>Goal 2.5.4 Question #26</vt:lpstr>
      <vt:lpstr>Goal 2.5.4 Answer #26</vt:lpstr>
      <vt:lpstr>Goal 2.5.5  Question #27</vt:lpstr>
      <vt:lpstr>Goal 2.5.5  Answer #27</vt:lpstr>
      <vt:lpstr>Goal 2.6.1 Question #28</vt:lpstr>
      <vt:lpstr>Goal 2.6.1 Answer #28</vt:lpstr>
      <vt:lpstr>Goal 2.6.1  Question #29</vt:lpstr>
      <vt:lpstr>Goal 2.6.1  Answer #29</vt:lpstr>
      <vt:lpstr>Goal 2.7.1 Question #30</vt:lpstr>
      <vt:lpstr>Goal 2.7.1 Answer #30</vt:lpstr>
      <vt:lpstr>Goal 2.7.2  Question #31</vt:lpstr>
      <vt:lpstr>Goal 2.7.2  Answer #31</vt:lpstr>
      <vt:lpstr>Goal 2.7.3  Question #32</vt:lpstr>
      <vt:lpstr>Goal 2.7.3  Answer #32</vt:lpstr>
      <vt:lpstr>Goal 2.8.1 Question # 33</vt:lpstr>
      <vt:lpstr>Goal 2.8.1 Answer # 33</vt:lpstr>
      <vt:lpstr>Goal 2.8.2 Question #34</vt:lpstr>
      <vt:lpstr>Goal 2.8.2 Answer #34</vt:lpstr>
      <vt:lpstr>Goal 2.8.3  Question # 35</vt:lpstr>
      <vt:lpstr>Goal 2.8.3  Answer # 35</vt:lpstr>
      <vt:lpstr>Goal 2.8.4  Question #36</vt:lpstr>
      <vt:lpstr>Goal 2.8.4  Answer #36</vt:lpstr>
      <vt:lpstr>Constructed Response Questions will make up 9 – 12% of the test and will come from these goals…</vt:lpstr>
      <vt:lpstr>Goal 2.3.2 Constructed Response</vt:lpstr>
      <vt:lpstr>Goal 2.3.2 Answer - Constructed Response</vt:lpstr>
      <vt:lpstr>Slide 77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jerrikaye.mabe</dc:creator>
  <cp:lastModifiedBy>jerrikaye.mabe</cp:lastModifiedBy>
  <cp:revision>14</cp:revision>
  <dcterms:created xsi:type="dcterms:W3CDTF">2013-05-08T13:56:00Z</dcterms:created>
  <dcterms:modified xsi:type="dcterms:W3CDTF">2013-05-08T16:07:26Z</dcterms:modified>
</cp:coreProperties>
</file>